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9" r:id="rId3"/>
    <p:sldId id="276" r:id="rId4"/>
    <p:sldId id="303" r:id="rId5"/>
    <p:sldId id="307" r:id="rId6"/>
    <p:sldId id="308" r:id="rId7"/>
    <p:sldId id="304" r:id="rId8"/>
    <p:sldId id="305" r:id="rId9"/>
    <p:sldId id="306" r:id="rId10"/>
    <p:sldId id="279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'数据 (按照2014能源年鉴调整） (2)'!$C$68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(2)'!$D$68:$AN$68</c:f>
              <c:numCache>
                <c:formatCode>0</c:formatCode>
                <c:ptCount val="37"/>
                <c:pt idx="0">
                  <c:v>435.1854999999999</c:v>
                </c:pt>
                <c:pt idx="1">
                  <c:v>432.1796900000001</c:v>
                </c:pt>
                <c:pt idx="2">
                  <c:v>457.4337899999999</c:v>
                </c:pt>
                <c:pt idx="3">
                  <c:v>490.0168000000001</c:v>
                </c:pt>
                <c:pt idx="4">
                  <c:v>533.9071199999998</c:v>
                </c:pt>
                <c:pt idx="5">
                  <c:v>581.24956</c:v>
                </c:pt>
                <c:pt idx="6">
                  <c:v>612.8430000000001</c:v>
                </c:pt>
                <c:pt idx="7">
                  <c:v>660.13584</c:v>
                </c:pt>
                <c:pt idx="8">
                  <c:v>707.7071699999998</c:v>
                </c:pt>
                <c:pt idx="9">
                  <c:v>737.66774</c:v>
                </c:pt>
                <c:pt idx="10">
                  <c:v>752.1168600000001</c:v>
                </c:pt>
                <c:pt idx="11">
                  <c:v>789.7886299999999</c:v>
                </c:pt>
                <c:pt idx="12">
                  <c:v>826.4169000000001</c:v>
                </c:pt>
                <c:pt idx="13">
                  <c:v>866.4677099999999</c:v>
                </c:pt>
                <c:pt idx="14">
                  <c:v>920.5274999999999</c:v>
                </c:pt>
                <c:pt idx="15">
                  <c:v>978.5729599999997</c:v>
                </c:pt>
                <c:pt idx="16">
                  <c:v>993.6611999999999</c:v>
                </c:pt>
                <c:pt idx="17">
                  <c:v>970.3902599999998</c:v>
                </c:pt>
                <c:pt idx="18">
                  <c:v>965.5445599999999</c:v>
                </c:pt>
                <c:pt idx="19">
                  <c:v>992.4171399999999</c:v>
                </c:pt>
                <c:pt idx="20">
                  <c:v>1006.7034</c:v>
                </c:pt>
                <c:pt idx="21">
                  <c:v>1057.7196</c:v>
                </c:pt>
                <c:pt idx="22">
                  <c:v>1161.60245</c:v>
                </c:pt>
                <c:pt idx="23">
                  <c:v>1383.52266</c:v>
                </c:pt>
                <c:pt idx="24">
                  <c:v>1616.57262</c:v>
                </c:pt>
                <c:pt idx="25">
                  <c:v>1892.31156</c:v>
                </c:pt>
                <c:pt idx="26">
                  <c:v>2074.02108</c:v>
                </c:pt>
                <c:pt idx="27">
                  <c:v>2257.954500000001</c:v>
                </c:pt>
                <c:pt idx="28">
                  <c:v>2292.36865</c:v>
                </c:pt>
                <c:pt idx="29">
                  <c:v>2406.66216</c:v>
                </c:pt>
                <c:pt idx="30">
                  <c:v>2495.68416</c:v>
                </c:pt>
                <c:pt idx="31">
                  <c:v>2717.04186</c:v>
                </c:pt>
                <c:pt idx="32">
                  <c:v>2754.6453</c:v>
                </c:pt>
                <c:pt idx="33">
                  <c:v>2809.99362</c:v>
                </c:pt>
                <c:pt idx="34">
                  <c:v>2793.287359999999</c:v>
                </c:pt>
                <c:pt idx="35">
                  <c:v>2738.4949</c:v>
                </c:pt>
                <c:pt idx="36">
                  <c:v>2703.2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EA-4B1F-83EB-9EC3992FE4C0}"/>
            </c:ext>
          </c:extLst>
        </c:ser>
        <c:ser>
          <c:idx val="1"/>
          <c:order val="1"/>
          <c:tx>
            <c:strRef>
              <c:f>'数据 (按照2014能源年鉴调整） (2)'!$C$69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(2)'!$D$69:$AN$69</c:f>
              <c:numCache>
                <c:formatCode>0</c:formatCode>
                <c:ptCount val="37"/>
                <c:pt idx="0">
                  <c:v>124.76925</c:v>
                </c:pt>
                <c:pt idx="1">
                  <c:v>118.894</c:v>
                </c:pt>
                <c:pt idx="2">
                  <c:v>117.30663</c:v>
                </c:pt>
                <c:pt idx="3">
                  <c:v>119.5324</c:v>
                </c:pt>
                <c:pt idx="4">
                  <c:v>123.37296</c:v>
                </c:pt>
                <c:pt idx="5">
                  <c:v>131.12622</c:v>
                </c:pt>
                <c:pt idx="6">
                  <c:v>139.062</c:v>
                </c:pt>
                <c:pt idx="7">
                  <c:v>147.2744</c:v>
                </c:pt>
                <c:pt idx="8">
                  <c:v>159.02487</c:v>
                </c:pt>
                <c:pt idx="9">
                  <c:v>165.75714</c:v>
                </c:pt>
                <c:pt idx="10">
                  <c:v>163.84698</c:v>
                </c:pt>
                <c:pt idx="11">
                  <c:v>177.46893</c:v>
                </c:pt>
                <c:pt idx="12">
                  <c:v>191.0475</c:v>
                </c:pt>
                <c:pt idx="13">
                  <c:v>211.10726</c:v>
                </c:pt>
                <c:pt idx="14">
                  <c:v>213.56238</c:v>
                </c:pt>
                <c:pt idx="15">
                  <c:v>229.558</c:v>
                </c:pt>
                <c:pt idx="16">
                  <c:v>252.80904</c:v>
                </c:pt>
                <c:pt idx="17">
                  <c:v>277.2543599999999</c:v>
                </c:pt>
                <c:pt idx="18">
                  <c:v>283.26272</c:v>
                </c:pt>
                <c:pt idx="19">
                  <c:v>302.22335</c:v>
                </c:pt>
                <c:pt idx="20">
                  <c:v>323.3208</c:v>
                </c:pt>
                <c:pt idx="21">
                  <c:v>329.75964</c:v>
                </c:pt>
                <c:pt idx="22">
                  <c:v>356.1116999999999</c:v>
                </c:pt>
                <c:pt idx="23">
                  <c:v>396.13683</c:v>
                </c:pt>
                <c:pt idx="24">
                  <c:v>458.25919</c:v>
                </c:pt>
                <c:pt idx="25">
                  <c:v>465.23682</c:v>
                </c:pt>
                <c:pt idx="26">
                  <c:v>501.3172499999999</c:v>
                </c:pt>
                <c:pt idx="27">
                  <c:v>529.4513999999999</c:v>
                </c:pt>
                <c:pt idx="28">
                  <c:v>535.42037</c:v>
                </c:pt>
                <c:pt idx="29">
                  <c:v>551.24664</c:v>
                </c:pt>
                <c:pt idx="30">
                  <c:v>627.5275199999998</c:v>
                </c:pt>
                <c:pt idx="31">
                  <c:v>650.2322399999999</c:v>
                </c:pt>
                <c:pt idx="32">
                  <c:v>683.6346</c:v>
                </c:pt>
                <c:pt idx="33">
                  <c:v>712.9212299999999</c:v>
                </c:pt>
                <c:pt idx="34">
                  <c:v>740.9024399999997</c:v>
                </c:pt>
                <c:pt idx="35">
                  <c:v>786.7262000000001</c:v>
                </c:pt>
                <c:pt idx="36">
                  <c:v>797.8800000000001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EA-4B1F-83EB-9EC3992FE4C0}"/>
            </c:ext>
          </c:extLst>
        </c:ser>
        <c:ser>
          <c:idx val="2"/>
          <c:order val="2"/>
          <c:tx>
            <c:strRef>
              <c:f>'数据 (按照2014能源年鉴调整） (2)'!$C$70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(2)'!$D$70:$AN$70</c:f>
              <c:numCache>
                <c:formatCode>0</c:formatCode>
                <c:ptCount val="37"/>
                <c:pt idx="0">
                  <c:v>18.68525</c:v>
                </c:pt>
                <c:pt idx="1">
                  <c:v>16.64516</c:v>
                </c:pt>
                <c:pt idx="2">
                  <c:v>15.51675</c:v>
                </c:pt>
                <c:pt idx="3">
                  <c:v>15.8496</c:v>
                </c:pt>
                <c:pt idx="4">
                  <c:v>17.01696</c:v>
                </c:pt>
                <c:pt idx="5">
                  <c:v>16.87004</c:v>
                </c:pt>
                <c:pt idx="6">
                  <c:v>18.5955</c:v>
                </c:pt>
                <c:pt idx="7">
                  <c:v>18.19272</c:v>
                </c:pt>
                <c:pt idx="8">
                  <c:v>19.52937</c:v>
                </c:pt>
                <c:pt idx="9">
                  <c:v>20.35614</c:v>
                </c:pt>
                <c:pt idx="10">
                  <c:v>20.72763</c:v>
                </c:pt>
                <c:pt idx="11">
                  <c:v>20.7566</c:v>
                </c:pt>
                <c:pt idx="12">
                  <c:v>20.7423</c:v>
                </c:pt>
                <c:pt idx="13">
                  <c:v>22.03867</c:v>
                </c:pt>
                <c:pt idx="14">
                  <c:v>23.32003</c:v>
                </c:pt>
                <c:pt idx="15">
                  <c:v>23.61168</c:v>
                </c:pt>
                <c:pt idx="16">
                  <c:v>24.33456</c:v>
                </c:pt>
                <c:pt idx="17">
                  <c:v>24.46361999999999</c:v>
                </c:pt>
                <c:pt idx="18">
                  <c:v>24.51312</c:v>
                </c:pt>
                <c:pt idx="19">
                  <c:v>28.1138</c:v>
                </c:pt>
                <c:pt idx="20">
                  <c:v>32.33208</c:v>
                </c:pt>
                <c:pt idx="21">
                  <c:v>37.33128</c:v>
                </c:pt>
                <c:pt idx="22">
                  <c:v>39.00271</c:v>
                </c:pt>
                <c:pt idx="23">
                  <c:v>45.32909</c:v>
                </c:pt>
                <c:pt idx="24">
                  <c:v>52.96463</c:v>
                </c:pt>
                <c:pt idx="25">
                  <c:v>62.72856</c:v>
                </c:pt>
                <c:pt idx="26">
                  <c:v>77.34609</c:v>
                </c:pt>
                <c:pt idx="27">
                  <c:v>93.43260000000002</c:v>
                </c:pt>
                <c:pt idx="28">
                  <c:v>109.00774</c:v>
                </c:pt>
                <c:pt idx="29">
                  <c:v>117.6441</c:v>
                </c:pt>
                <c:pt idx="30">
                  <c:v>144.2592</c:v>
                </c:pt>
                <c:pt idx="31">
                  <c:v>178.03978</c:v>
                </c:pt>
                <c:pt idx="32">
                  <c:v>193.02624</c:v>
                </c:pt>
                <c:pt idx="33">
                  <c:v>220.96389</c:v>
                </c:pt>
                <c:pt idx="34">
                  <c:v>242.70942</c:v>
                </c:pt>
                <c:pt idx="35">
                  <c:v>253.644</c:v>
                </c:pt>
                <c:pt idx="36">
                  <c:v>279.04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EA-4B1F-83EB-9EC3992FE4C0}"/>
            </c:ext>
          </c:extLst>
        </c:ser>
        <c:ser>
          <c:idx val="3"/>
          <c:order val="3"/>
          <c:tx>
            <c:strRef>
              <c:f>'数据 (按照2014能源年鉴调整） (2)'!$C$71</c:f>
              <c:strCache>
                <c:ptCount val="1"/>
                <c:pt idx="0">
                  <c:v>Hydro Power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(2)'!$D$71:$AN$71</c:f>
              <c:numCache>
                <c:formatCode>0</c:formatCode>
                <c:ptCount val="37"/>
                <c:pt idx="0">
                  <c:v>24.11</c:v>
                </c:pt>
                <c:pt idx="1">
                  <c:v>26.75115000000001</c:v>
                </c:pt>
                <c:pt idx="2">
                  <c:v>30.41283</c:v>
                </c:pt>
                <c:pt idx="3">
                  <c:v>35.0012</c:v>
                </c:pt>
                <c:pt idx="4">
                  <c:v>34.74296000000001</c:v>
                </c:pt>
                <c:pt idx="5">
                  <c:v>37.57418000000001</c:v>
                </c:pt>
                <c:pt idx="6">
                  <c:v>37.99950000000001</c:v>
                </c:pt>
                <c:pt idx="7">
                  <c:v>40.71704</c:v>
                </c:pt>
                <c:pt idx="8">
                  <c:v>43.70859</c:v>
                </c:pt>
                <c:pt idx="9">
                  <c:v>45.55898000000001</c:v>
                </c:pt>
                <c:pt idx="10">
                  <c:v>50.33853000000001</c:v>
                </c:pt>
                <c:pt idx="11">
                  <c:v>49.81584</c:v>
                </c:pt>
                <c:pt idx="12">
                  <c:v>53.49330000000001</c:v>
                </c:pt>
                <c:pt idx="13">
                  <c:v>59.15643</c:v>
                </c:pt>
                <c:pt idx="14">
                  <c:v>63.82324000000001</c:v>
                </c:pt>
                <c:pt idx="15">
                  <c:v>74.77032</c:v>
                </c:pt>
                <c:pt idx="16">
                  <c:v>75.437136</c:v>
                </c:pt>
                <c:pt idx="17">
                  <c:v>79.914492</c:v>
                </c:pt>
                <c:pt idx="18">
                  <c:v>82.66368799999998</c:v>
                </c:pt>
                <c:pt idx="19">
                  <c:v>77.17238099999997</c:v>
                </c:pt>
                <c:pt idx="20">
                  <c:v>83.76948</c:v>
                </c:pt>
                <c:pt idx="21">
                  <c:v>104.21649</c:v>
                </c:pt>
                <c:pt idx="22">
                  <c:v>106.83351</c:v>
                </c:pt>
                <c:pt idx="23">
                  <c:v>104.45399</c:v>
                </c:pt>
                <c:pt idx="24">
                  <c:v>126.65455</c:v>
                </c:pt>
                <c:pt idx="25">
                  <c:v>141.13926</c:v>
                </c:pt>
                <c:pt idx="26">
                  <c:v>154.69218</c:v>
                </c:pt>
                <c:pt idx="27">
                  <c:v>168.17868</c:v>
                </c:pt>
                <c:pt idx="28">
                  <c:v>195.57271</c:v>
                </c:pt>
                <c:pt idx="29">
                  <c:v>201.6756</c:v>
                </c:pt>
                <c:pt idx="30">
                  <c:v>230.81472</c:v>
                </c:pt>
                <c:pt idx="31">
                  <c:v>220.61451</c:v>
                </c:pt>
                <c:pt idx="32">
                  <c:v>273.45384</c:v>
                </c:pt>
                <c:pt idx="33">
                  <c:v>287.66997</c:v>
                </c:pt>
                <c:pt idx="34">
                  <c:v>327.8706199999999</c:v>
                </c:pt>
                <c:pt idx="35">
                  <c:v>343.9239999999999</c:v>
                </c:pt>
                <c:pt idx="36">
                  <c:v>353.73493398366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EA-4B1F-83EB-9EC3992FE4C0}"/>
            </c:ext>
          </c:extLst>
        </c:ser>
        <c:ser>
          <c:idx val="4"/>
          <c:order val="4"/>
          <c:tx>
            <c:strRef>
              <c:f>'数据 (按照2014能源年鉴调整） (2)'!$C$72</c:f>
              <c:strCache>
                <c:ptCount val="1"/>
                <c:pt idx="0">
                  <c:v>Nuclear Power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(2)'!$D$72:$AN$72</c:f>
              <c:numCache>
                <c:formatCode>0</c:formatCode>
                <c:ptCount val="3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1.15993</c:v>
                </c:pt>
                <c:pt idx="14">
                  <c:v>6.13685</c:v>
                </c:pt>
                <c:pt idx="15">
                  <c:v>5.24704</c:v>
                </c:pt>
                <c:pt idx="16">
                  <c:v>5.813256</c:v>
                </c:pt>
                <c:pt idx="17">
                  <c:v>5.844086999999999</c:v>
                </c:pt>
                <c:pt idx="18">
                  <c:v>5.583544</c:v>
                </c:pt>
                <c:pt idx="19">
                  <c:v>5.763329</c:v>
                </c:pt>
                <c:pt idx="20">
                  <c:v>6.466416000000001</c:v>
                </c:pt>
                <c:pt idx="21">
                  <c:v>6.844068</c:v>
                </c:pt>
                <c:pt idx="22">
                  <c:v>9.157158</c:v>
                </c:pt>
                <c:pt idx="23">
                  <c:v>16.554972</c:v>
                </c:pt>
                <c:pt idx="24">
                  <c:v>19.11332299999999</c:v>
                </c:pt>
                <c:pt idx="25">
                  <c:v>18.29583</c:v>
                </c:pt>
                <c:pt idx="26">
                  <c:v>21.19855799999999</c:v>
                </c:pt>
                <c:pt idx="27">
                  <c:v>21.80094</c:v>
                </c:pt>
                <c:pt idx="28">
                  <c:v>22.44276999999999</c:v>
                </c:pt>
                <c:pt idx="29">
                  <c:v>23.52882</c:v>
                </c:pt>
                <c:pt idx="30">
                  <c:v>26.18304479999999</c:v>
                </c:pt>
                <c:pt idx="31">
                  <c:v>27.09301</c:v>
                </c:pt>
                <c:pt idx="32">
                  <c:v>33.779592</c:v>
                </c:pt>
                <c:pt idx="33">
                  <c:v>33.35304</c:v>
                </c:pt>
                <c:pt idx="34">
                  <c:v>42.5806</c:v>
                </c:pt>
                <c:pt idx="35">
                  <c:v>51.5886</c:v>
                </c:pt>
                <c:pt idx="36">
                  <c:v>63.87421692666747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EA-4B1F-83EB-9EC3992FE4C0}"/>
            </c:ext>
          </c:extLst>
        </c:ser>
        <c:ser>
          <c:idx val="5"/>
          <c:order val="5"/>
          <c:tx>
            <c:strRef>
              <c:f>'数据 (按照2014能源年鉴调整） (2)'!$C$73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'数据 (按照2014能源年鉴调整） (2)'!$D$67:$AN$67</c:f>
              <c:numCache>
                <c:formatCode>General</c:formatCode>
                <c:ptCount val="3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</c:numCache>
            </c:numRef>
          </c:cat>
          <c:val>
            <c:numRef>
              <c:f>'数据 (按照2014能源年鉴调整） (2)'!$D$73:$AN$73</c:f>
              <c:numCache>
                <c:formatCode>0</c:formatCode>
                <c:ptCount val="3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-0.135192000000069</c:v>
                </c:pt>
                <c:pt idx="17">
                  <c:v>1.223180999999853</c:v>
                </c:pt>
                <c:pt idx="18">
                  <c:v>0.272368000000139</c:v>
                </c:pt>
                <c:pt idx="19">
                  <c:v>0.0</c:v>
                </c:pt>
                <c:pt idx="20">
                  <c:v>17.04782399999995</c:v>
                </c:pt>
                <c:pt idx="21">
                  <c:v>19.59892199999986</c:v>
                </c:pt>
                <c:pt idx="22">
                  <c:v>23.06247199999999</c:v>
                </c:pt>
                <c:pt idx="23">
                  <c:v>24.83245799999982</c:v>
                </c:pt>
                <c:pt idx="24">
                  <c:v>29.24568700000023</c:v>
                </c:pt>
                <c:pt idx="25">
                  <c:v>33.97796999999955</c:v>
                </c:pt>
                <c:pt idx="26">
                  <c:v>36.09484199999974</c:v>
                </c:pt>
                <c:pt idx="27">
                  <c:v>43.60187999999974</c:v>
                </c:pt>
                <c:pt idx="28">
                  <c:v>51.29775999999984</c:v>
                </c:pt>
                <c:pt idx="29">
                  <c:v>60.50267999999991</c:v>
                </c:pt>
                <c:pt idx="30">
                  <c:v>82.01135520000002</c:v>
                </c:pt>
                <c:pt idx="31">
                  <c:v>77.4086</c:v>
                </c:pt>
                <c:pt idx="32">
                  <c:v>82.8404280000001</c:v>
                </c:pt>
                <c:pt idx="33">
                  <c:v>104.22825</c:v>
                </c:pt>
                <c:pt idx="34">
                  <c:v>110.70956</c:v>
                </c:pt>
                <c:pt idx="35">
                  <c:v>124.67245</c:v>
                </c:pt>
                <c:pt idx="36">
                  <c:v>162.270849089672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EA-4B1F-83EB-9EC3992F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614016"/>
        <c:axId val="1431146736"/>
      </c:areaChart>
      <c:catAx>
        <c:axId val="17216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31146736"/>
        <c:crosses val="autoZero"/>
        <c:auto val="1"/>
        <c:lblAlgn val="ctr"/>
        <c:lblOffset val="100"/>
        <c:noMultiLvlLbl val="0"/>
      </c:catAx>
      <c:valAx>
        <c:axId val="143114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Primary Energy Consumption (Mtce)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145266122270286"/>
              <c:y val="0.1853647111752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21614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283521713401"/>
          <c:y val="0.0519683684137429"/>
          <c:w val="0.785968777828445"/>
          <c:h val="0.719011988387109"/>
        </c:manualLayout>
      </c:layout>
      <c:scatterChart>
        <c:scatterStyle val="smoothMarker"/>
        <c:varyColors val="0"/>
        <c:ser>
          <c:idx val="4"/>
          <c:order val="1"/>
          <c:tx>
            <c:strRef>
              <c:f>'456综合'!$K$4</c:f>
              <c:strCache>
                <c:ptCount val="1"/>
                <c:pt idx="0">
                  <c:v>4%/yr reduction in CI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'456综合'!$B$2:$J$2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xVal>
          <c:yVal>
            <c:numRef>
              <c:f>'456综合'!$B$4:$J$4</c:f>
              <c:numCache>
                <c:formatCode>0</c:formatCode>
                <c:ptCount val="9"/>
                <c:pt idx="0" formatCode="General">
                  <c:v>8129.0</c:v>
                </c:pt>
                <c:pt idx="1">
                  <c:v>8865.99235455774</c:v>
                </c:pt>
                <c:pt idx="2">
                  <c:v>9907.78469503721</c:v>
                </c:pt>
                <c:pt idx="3">
                  <c:v>10703.209628518</c:v>
                </c:pt>
                <c:pt idx="4">
                  <c:v>11012.1544535145</c:v>
                </c:pt>
                <c:pt idx="5">
                  <c:v>10800.9734529049</c:v>
                </c:pt>
                <c:pt idx="6">
                  <c:v>10329.1963717449</c:v>
                </c:pt>
                <c:pt idx="7">
                  <c:v>9725.65429410498</c:v>
                </c:pt>
                <c:pt idx="8">
                  <c:v>9065.04740796841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540-40CC-8FA2-796928E1435B}"/>
            </c:ext>
          </c:extLst>
        </c:ser>
        <c:ser>
          <c:idx val="0"/>
          <c:order val="2"/>
          <c:tx>
            <c:strRef>
              <c:f>'456综合'!$K$5</c:f>
              <c:strCache>
                <c:ptCount val="1"/>
                <c:pt idx="0">
                  <c:v>5%/yr reduction in CI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'456综合'!$B$2:$J$2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xVal>
          <c:yVal>
            <c:numRef>
              <c:f>'456综合'!$B$5:$J$5</c:f>
              <c:numCache>
                <c:formatCode>0</c:formatCode>
                <c:ptCount val="9"/>
                <c:pt idx="0" formatCode="General">
                  <c:v>8129.0</c:v>
                </c:pt>
                <c:pt idx="1">
                  <c:v>8865.99235455774</c:v>
                </c:pt>
                <c:pt idx="2">
                  <c:v>9397.994235740718</c:v>
                </c:pt>
                <c:pt idx="3">
                  <c:v>9625.095885545048</c:v>
                </c:pt>
                <c:pt idx="4">
                  <c:v>9395.22014115717</c:v>
                </c:pt>
                <c:pt idx="5">
                  <c:v>8737.41868733545</c:v>
                </c:pt>
                <c:pt idx="6">
                  <c:v>7914.95415072113</c:v>
                </c:pt>
                <c:pt idx="7">
                  <c:v>7057.4606756037</c:v>
                </c:pt>
                <c:pt idx="8">
                  <c:v>6223.54272068029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97A-492C-B4B4-087CD3CC5CE3}"/>
            </c:ext>
          </c:extLst>
        </c:ser>
        <c:ser>
          <c:idx val="1"/>
          <c:order val="3"/>
          <c:tx>
            <c:strRef>
              <c:f>'456综合'!$K$6</c:f>
              <c:strCache>
                <c:ptCount val="1"/>
                <c:pt idx="0">
                  <c:v>6%/yr reduction in CI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'456综合'!$B$2:$J$2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xVal>
          <c:yVal>
            <c:numRef>
              <c:f>'456综合'!$B$6:$J$6</c:f>
              <c:numCache>
                <c:formatCode>0</c:formatCode>
                <c:ptCount val="9"/>
                <c:pt idx="0" formatCode="General">
                  <c:v>8129.0</c:v>
                </c:pt>
                <c:pt idx="1">
                  <c:v>8865.99235455774</c:v>
                </c:pt>
                <c:pt idx="2">
                  <c:v>8905.227960957538</c:v>
                </c:pt>
                <c:pt idx="3">
                  <c:v>8641.505890340088</c:v>
                </c:pt>
                <c:pt idx="4">
                  <c:v>7997.56672511225</c:v>
                </c:pt>
                <c:pt idx="5">
                  <c:v>7048.2882797482</c:v>
                </c:pt>
                <c:pt idx="6">
                  <c:v>6043.38463499617</c:v>
                </c:pt>
                <c:pt idx="7">
                  <c:v>5095.79927778764</c:v>
                </c:pt>
                <c:pt idx="8">
                  <c:v>4243.91337549156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97A-492C-B4B4-087CD3CC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0556544"/>
        <c:axId val="143055859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'456综合'!$A$13</c15:sqref>
                        </c15:formulaRef>
                      </c:ext>
                    </c:extLst>
                    <c:strCache>
                      <c:ptCount val="1"/>
                      <c:pt idx="0">
                        <c:v>碳强度年均下降3%情景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'456综合'!$B$12:$J$12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2010.0</c:v>
                      </c:pt>
                      <c:pt idx="1">
                        <c:v>2015.0</c:v>
                      </c:pt>
                      <c:pt idx="2">
                        <c:v>2020.0</c:v>
                      </c:pt>
                      <c:pt idx="3">
                        <c:v>2025.0</c:v>
                      </c:pt>
                      <c:pt idx="4">
                        <c:v>2030.0</c:v>
                      </c:pt>
                      <c:pt idx="5">
                        <c:v>2035.0</c:v>
                      </c:pt>
                      <c:pt idx="6">
                        <c:v>2040.0</c:v>
                      </c:pt>
                      <c:pt idx="7">
                        <c:v>2045.0</c:v>
                      </c:pt>
                      <c:pt idx="8">
                        <c:v>2050.0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'456综合'!$B$3:$J$3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8129.0</c:v>
                      </c:pt>
                    </c:numCache>
                  </c:numRef>
                </c:yVal>
                <c:smooth val="1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8540-40CC-8FA2-796928E1435B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2010.0</c:v>
                      </c:pt>
                      <c:pt idx="1">
                        <c:v>2015.0</c:v>
                      </c:pt>
                      <c:pt idx="2">
                        <c:v>2020.0</c:v>
                      </c:pt>
                      <c:pt idx="3">
                        <c:v>2025.0</c:v>
                      </c:pt>
                      <c:pt idx="4">
                        <c:v>2030.0</c:v>
                      </c:pt>
                      <c:pt idx="5">
                        <c:v>2035.0</c:v>
                      </c:pt>
                      <c:pt idx="6">
                        <c:v>2040.0</c:v>
                      </c:pt>
                      <c:pt idx="7">
                        <c:v>2045.0</c:v>
                      </c:pt>
                      <c:pt idx="8">
                        <c:v>2050.0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'456综合'!$B$10:$J$10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697A-492C-B4B4-087CD3CC5CE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2010.0</c:v>
                      </c:pt>
                      <c:pt idx="1">
                        <c:v>2015.0</c:v>
                      </c:pt>
                      <c:pt idx="2">
                        <c:v>2020.0</c:v>
                      </c:pt>
                      <c:pt idx="3">
                        <c:v>2025.0</c:v>
                      </c:pt>
                      <c:pt idx="4">
                        <c:v>2030.0</c:v>
                      </c:pt>
                      <c:pt idx="5">
                        <c:v>2035.0</c:v>
                      </c:pt>
                      <c:pt idx="6">
                        <c:v>2040.0</c:v>
                      </c:pt>
                      <c:pt idx="7">
                        <c:v>2045.0</c:v>
                      </c:pt>
                      <c:pt idx="8">
                        <c:v>2050.0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'456综合'!$B$9:$J$9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97A-492C-B4B4-087CD3CC5CE3}"/>
                  </c:ext>
                </c:extLst>
              </c15:ser>
            </c15:filteredScatterSeries>
          </c:ext>
        </c:extLst>
      </c:scatterChart>
      <c:valAx>
        <c:axId val="1430556544"/>
        <c:scaling>
          <c:orientation val="minMax"/>
          <c:max val="2050.0"/>
          <c:min val="201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558592"/>
        <c:crosses val="autoZero"/>
        <c:crossBetween val="midCat"/>
      </c:valAx>
      <c:valAx>
        <c:axId val="1430558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CO2</a:t>
                </a:r>
                <a:r>
                  <a:rPr lang="en-US" sz="1800" baseline="0" dirty="0"/>
                  <a:t> emission</a:t>
                </a:r>
                <a:r>
                  <a:rPr lang="en-US" sz="1800" dirty="0"/>
                  <a:t> (Million Ton)</a:t>
                </a:r>
              </a:p>
            </c:rich>
          </c:tx>
          <c:layout>
            <c:manualLayout>
              <c:xMode val="edge"/>
              <c:yMode val="edge"/>
              <c:x val="0.00160054222681873"/>
              <c:y val="0.169785035747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556544"/>
        <c:crosses val="autoZero"/>
        <c:crossBetween val="midCat"/>
        <c:majorUnit val="20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2005790546822"/>
          <c:w val="1.0"/>
          <c:h val="0.107994209453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5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50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46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1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4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97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7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71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2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76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2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0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1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4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3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5A19-FF4B-4939-8A19-20B79119A421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BAD3-2756-4DA1-A928-B4093402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0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8BD3-3E1F-4E14-BF12-977ECC4CFCBB}" type="datetimeFigureOut">
              <a:rPr lang="zh-CN" altLang="en-US" smtClean="0"/>
              <a:t>2018/3/20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AB95-7CA5-45E9-B2B8-8E6ACA33E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4567" y="1320705"/>
            <a:ext cx="8274865" cy="2126006"/>
          </a:xfrm>
        </p:spPr>
        <p:txBody>
          <a:bodyPr anchor="ctr">
            <a:normAutofit/>
          </a:bodyPr>
          <a:lstStyle/>
          <a:p>
            <a:pPr indent="152400">
              <a:spcAft>
                <a:spcPts val="0"/>
              </a:spcAft>
            </a:pPr>
            <a:r>
              <a:rPr lang="en-US" altLang="zh-CN" sz="4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China’s climate policy initiative: </a:t>
            </a:r>
            <a:br>
              <a:rPr lang="en-US" altLang="zh-CN" sz="4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an overview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AF86EBF-42D9-4937-A108-3B205E18F95F}"/>
              </a:ext>
            </a:extLst>
          </p:cNvPr>
          <p:cNvSpPr txBox="1"/>
          <p:nvPr/>
        </p:nvSpPr>
        <p:spPr>
          <a:xfrm>
            <a:off x="638175" y="4029075"/>
            <a:ext cx="783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Zhang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Xiliang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Institute for Energy, Environment and Economy</a:t>
            </a:r>
          </a:p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Tsinghua University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Thank you for your attention.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zhang_xl@tsinghua.edu.cn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7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46640"/>
            <a:ext cx="9144000" cy="66278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/>
              <a:t>China’s climate policy initiative  </a:t>
            </a:r>
            <a:br>
              <a:rPr lang="en-US" altLang="zh-CN" sz="3200" dirty="0"/>
            </a:br>
            <a:r>
              <a:rPr lang="en-US" altLang="zh-CN" sz="3100" dirty="0">
                <a:latin typeface="Calibri" panose="020F0502020204030204" pitchFamily="34" charset="0"/>
                <a:cs typeface="Calibri" panose="020F0502020204030204" pitchFamily="34" charset="0"/>
              </a:rPr>
              <a:t>International pledges &amp; national legally binding targets</a:t>
            </a:r>
            <a:endParaRPr lang="zh-CN" alt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6942"/>
            <a:ext cx="9144000" cy="581690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Copenhagen Climate Conference in 2009</a:t>
            </a:r>
          </a:p>
          <a:p>
            <a:pPr lvl="1"/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To lower carbon dioxide emissions per unit of GDP by 40-45% by 2020 from the 2005 level; and</a:t>
            </a:r>
          </a:p>
          <a:p>
            <a:pPr lvl="1"/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To increase the share of non-fossil fuels in primary energy consumption to around 15% by 2020.</a:t>
            </a:r>
            <a:endParaRPr lang="en-US" altLang="zh-C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 Climate Conference in 2015</a:t>
            </a:r>
          </a:p>
          <a:p>
            <a:pPr lvl="1"/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To achieve the peaking of carbon dioxide emissions around 2030 and making best efforts to peak early;</a:t>
            </a:r>
          </a:p>
          <a:p>
            <a:pPr lvl="1"/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To lower carbon dioxide emissions per unit of GD</a:t>
            </a:r>
            <a:r>
              <a:rPr lang="en-US" altLang="zh-CN" sz="25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 by 60-65% by 2030 from the 2005 level; and</a:t>
            </a:r>
          </a:p>
          <a:p>
            <a:pPr lvl="1"/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To increase the share of non-fossil fuels in primary energy consumption to around 20% by 2030.</a:t>
            </a:r>
          </a:p>
          <a:p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12</a:t>
            </a:r>
            <a:r>
              <a:rPr lang="en-US" altLang="zh-CN" sz="2700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Five-Year-Plan (2011-2015)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Energy intensity target:  reduce 16% relative to 2010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Carbon intensity target: reduce 17% relative to 2010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Non-fossil energy target: 11.4% of non-fossil fuels in primary energy supply by 2015.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13</a:t>
            </a:r>
            <a:r>
              <a:rPr lang="en-US" altLang="zh-CN" sz="2700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Five-Year-Plan (2016-2020) 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Energy intensity target:  reduce 15% relative to 2015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Carbon intensity target: reduce 18% relative to 2015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Non-fossil energy target: 15% of non-fossil fuels in primary energy supply by 2020</a:t>
            </a:r>
            <a:endParaRPr lang="en-US" altLang="zh-C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en-US" altLang="zh-C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09379"/>
            <a:ext cx="9144000" cy="66278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Policy measures &amp; Institutional arrangements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103" y="1065228"/>
            <a:ext cx="8719794" cy="555238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12</a:t>
            </a:r>
            <a:r>
              <a:rPr lang="en-US" altLang="zh-CN" sz="2700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Five-Year-Plan (2011-2015)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Disaggregating national targets into provinces;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Yearly progress check and supervision organized by the </a:t>
            </a:r>
            <a:r>
              <a:rPr lang="en-US" altLang="zh-CN" sz="2700" i="1" dirty="0">
                <a:latin typeface="Calibri" panose="020F0502020204030204" pitchFamily="34" charset="0"/>
                <a:cs typeface="Calibri" panose="020F0502020204030204" pitchFamily="34" charset="0"/>
              </a:rPr>
              <a:t>State Council;</a:t>
            </a:r>
          </a:p>
          <a:p>
            <a:pPr lvl="1"/>
            <a:r>
              <a:rPr lang="en-US" altLang="zh-CN" sz="27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energy conservation subsidy program</a:t>
            </a:r>
            <a:r>
              <a:rPr lang="en-US" altLang="zh-CN" sz="2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Find-in tariff for renewable energy electricity;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Electricity surcharge for renewable energy electricity;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Taxes: fossil resources tax and transport fuel tax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Energy efficiency standards: building and transport fuel; 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National R&amp;D program: MOST and NSFC; and</a:t>
            </a:r>
          </a:p>
          <a:p>
            <a:pPr lvl="1"/>
            <a:r>
              <a:rPr lang="en-US" altLang="zh-CN" sz="27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 trading system  pilots in five provinces and two cities</a:t>
            </a:r>
          </a:p>
          <a:p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13</a:t>
            </a:r>
            <a:r>
              <a:rPr lang="en-US" altLang="zh-CN" sz="2700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Five-Year-Plan (2016-2020) 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Disaggregating national targets into provinces;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Yearly progress check and supervision organized by the </a:t>
            </a:r>
            <a:r>
              <a:rPr lang="en-US" altLang="zh-CN" sz="2700" i="1" dirty="0">
                <a:latin typeface="Calibri" panose="020F0502020204030204" pitchFamily="34" charset="0"/>
                <a:cs typeface="Calibri" panose="020F0502020204030204" pitchFamily="34" charset="0"/>
              </a:rPr>
              <a:t>State Council;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Find-in tariff for renewable energy electricity;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Electricity surcharge for renewable energy electricity;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Taxes: fossil resources tax and transport fuel tax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Energy efficiency standards: building and transport fuel; </a:t>
            </a:r>
          </a:p>
          <a:p>
            <a:pPr lvl="1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National R&amp;D program: MOST and NSFC; and</a:t>
            </a:r>
          </a:p>
          <a:p>
            <a:pPr lvl="1"/>
            <a:r>
              <a:rPr lang="en-US" altLang="zh-CN" sz="27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emissions trading system (ETS)</a:t>
            </a:r>
          </a:p>
          <a:p>
            <a:pPr lvl="1"/>
            <a:endParaRPr lang="en-US" altLang="zh-CN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755964"/>
              </p:ext>
            </p:extLst>
          </p:nvPr>
        </p:nvGraphicFramePr>
        <p:xfrm>
          <a:off x="628650" y="1168924"/>
          <a:ext cx="7886699" cy="512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xmlns="" id="{BCD3B8C4-1873-40C1-9E29-71E18AB1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099"/>
            <a:ext cx="9144000" cy="66278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energy supply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ECF720F-4934-4A5D-9459-731717A1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1249849"/>
            <a:ext cx="7927942" cy="513209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xmlns="" id="{1AC5EF41-EC80-4762-BCA6-6F017E64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099"/>
            <a:ext cx="9144000" cy="66278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Energy-related CO2 emissions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0258"/>
            <a:ext cx="9144000" cy="66278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Carbon intensity of economy, Energy intensity of economy, and Carbon intensity of energy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1E34C64-8785-4750-A01D-5F7F47D7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4" y="1119435"/>
            <a:ext cx="6589336" cy="480059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332123F1-9DB5-4CC3-8768-806286FD8507}"/>
              </a:ext>
            </a:extLst>
          </p:cNvPr>
          <p:cNvCxnSpPr/>
          <p:nvPr/>
        </p:nvCxnSpPr>
        <p:spPr>
          <a:xfrm>
            <a:off x="1357460" y="1932495"/>
            <a:ext cx="6325385" cy="16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2D44FC6-FD08-4374-B219-F1F0A1BB6250}"/>
              </a:ext>
            </a:extLst>
          </p:cNvPr>
          <p:cNvCxnSpPr/>
          <p:nvPr/>
        </p:nvCxnSpPr>
        <p:spPr>
          <a:xfrm>
            <a:off x="7136091" y="3327662"/>
            <a:ext cx="54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9E1A4556-3148-41D5-9B95-5E5EE77F4554}"/>
              </a:ext>
            </a:extLst>
          </p:cNvPr>
          <p:cNvCxnSpPr/>
          <p:nvPr/>
        </p:nvCxnSpPr>
        <p:spPr>
          <a:xfrm>
            <a:off x="7409468" y="2092751"/>
            <a:ext cx="0" cy="123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8671F9C-1C87-4AA8-9496-38A613E29DC1}"/>
              </a:ext>
            </a:extLst>
          </p:cNvPr>
          <p:cNvSpPr txBox="1"/>
          <p:nvPr/>
        </p:nvSpPr>
        <p:spPr>
          <a:xfrm>
            <a:off x="7409468" y="2525540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43%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09100C8-E065-499E-8739-CAF62D4A6C57}"/>
              </a:ext>
            </a:extLst>
          </p:cNvPr>
          <p:cNvSpPr txBox="1"/>
          <p:nvPr/>
        </p:nvSpPr>
        <p:spPr>
          <a:xfrm>
            <a:off x="1357459" y="5920032"/>
            <a:ext cx="524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share of non-fossil fuels in primary energy supply reached 13% in 2016. </a:t>
            </a:r>
            <a:endParaRPr lang="zh-CN" altLang="en-US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670" y="188036"/>
            <a:ext cx="8672660" cy="766675"/>
          </a:xfrm>
        </p:spPr>
        <p:txBody>
          <a:bodyPr>
            <a:noAutofit/>
          </a:bodyPr>
          <a:lstStyle/>
          <a:p>
            <a:pPr algn="ctr"/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zh-CN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700" dirty="0">
                <a:latin typeface="Calibri" panose="020F0502020204030204" pitchFamily="34" charset="0"/>
                <a:cs typeface="Calibri" panose="020F0502020204030204" pitchFamily="34" charset="0"/>
              </a:rPr>
              <a:t> emissions under different rates of carbon intensity (CI) reduction Scenarios  with C-GEM Model</a:t>
            </a:r>
            <a:endParaRPr lang="zh-CN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/>
          </p:nvPr>
        </p:nvGraphicFramePr>
        <p:xfrm>
          <a:off x="659877" y="1282044"/>
          <a:ext cx="7673418" cy="469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989" y="0"/>
            <a:ext cx="8380429" cy="1357460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Carbon Price under different rates</a:t>
            </a:r>
            <a:b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of carbon intensity (CI) reduction Scenarios in addition to Feed-in Tariff and Natural gas subsidy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8199C8-3A9E-4A68-9EE8-BE2CEEFF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" y="1507453"/>
            <a:ext cx="852294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961BB1-10CF-4D13-ACE5-43DC372F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8" y="317992"/>
            <a:ext cx="8304622" cy="101118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China’s national emissions trading program — A critical policy for the Paris Agreement? 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688CCB-D35A-42F2-B2F5-05737353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66849"/>
            <a:ext cx="8534399" cy="52101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significant shift from the conventional programs which are often characterized by command-and-control and heavy fiscal subsidy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It will involve 8 sectors and ultimately cover approximately one half of China’s total energy related CO2 emissions;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establish a nation-wide MRV system;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It will be implement by three stages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: Infrastructure construction (one year)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system test (one year)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development and improvement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; and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 important alternative to the national energy conservation subsidy program.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535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Times New Roman</vt:lpstr>
      <vt:lpstr>宋体</vt:lpstr>
      <vt:lpstr>黑体</vt:lpstr>
      <vt:lpstr>Arial</vt:lpstr>
      <vt:lpstr>Office 主题​​</vt:lpstr>
      <vt:lpstr>Office 主题</vt:lpstr>
      <vt:lpstr>China’s climate policy initiative:  an overview</vt:lpstr>
      <vt:lpstr>China’s climate policy initiative   International pledges &amp; national legally binding targets</vt:lpstr>
      <vt:lpstr>Policy measures &amp; Institutional arrangements</vt:lpstr>
      <vt:lpstr>Primary energy supply</vt:lpstr>
      <vt:lpstr>Energy-related CO2 emissions</vt:lpstr>
      <vt:lpstr>Carbon intensity of economy, Energy intensity of economy, and Carbon intensity of energy</vt:lpstr>
      <vt:lpstr>CO2 emissions under different rates of carbon intensity (CI) reduction Scenarios  with C-GEM Model</vt:lpstr>
      <vt:lpstr>The Carbon Price under different rates    of carbon intensity (CI) reduction Scenarios in addition to Feed-in Tariff and Natural gas subsidy</vt:lpstr>
      <vt:lpstr>China’s national emissions trading program — A critical policy for the Paris Agreement? </vt:lpstr>
      <vt:lpstr>Thank you for your attention.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y-w</dc:creator>
  <cp:lastModifiedBy>Henry D Jacoby</cp:lastModifiedBy>
  <cp:revision>136</cp:revision>
  <dcterms:created xsi:type="dcterms:W3CDTF">2017-03-23T03:04:42Z</dcterms:created>
  <dcterms:modified xsi:type="dcterms:W3CDTF">2018-03-20T17:14:17Z</dcterms:modified>
</cp:coreProperties>
</file>