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76" r:id="rId3"/>
    <p:sldMasterId id="2147483688" r:id="rId4"/>
    <p:sldMasterId id="2147483702" r:id="rId5"/>
    <p:sldMasterId id="2147483716" r:id="rId6"/>
    <p:sldMasterId id="2147483728" r:id="rId7"/>
    <p:sldMasterId id="2147483740" r:id="rId8"/>
  </p:sldMasterIdLst>
  <p:notesMasterIdLst>
    <p:notesMasterId r:id="rId14"/>
  </p:notesMasterIdLst>
  <p:sldIdLst>
    <p:sldId id="399" r:id="rId9"/>
    <p:sldId id="408" r:id="rId10"/>
    <p:sldId id="409" r:id="rId11"/>
    <p:sldId id="406" r:id="rId12"/>
    <p:sldId id="40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3624F"/>
    <a:srgbClr val="9D9385"/>
    <a:srgbClr val="BDB1A1"/>
    <a:srgbClr val="AC9275"/>
    <a:srgbClr val="AF9676"/>
    <a:srgbClr val="445114"/>
    <a:srgbClr val="708219"/>
    <a:srgbClr val="606F16"/>
    <a:srgbClr val="C6D474"/>
    <a:srgbClr val="D9D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5" autoAdjust="0"/>
    <p:restoredTop sz="93590" autoAdjust="0"/>
  </p:normalViewPr>
  <p:slideViewPr>
    <p:cSldViewPr>
      <p:cViewPr>
        <p:scale>
          <a:sx n="92" d="100"/>
          <a:sy n="92" d="100"/>
        </p:scale>
        <p:origin x="186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10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93A4D-9729-4049-9056-3E5A85588DB2}" type="datetimeFigureOut">
              <a:rPr lang="en-US" smtClean="0"/>
              <a:t>3/28/18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5FCA7-C6AD-4854-8D24-AC21BBE92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9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FCA7-C6AD-4854-8D24-AC21BBE92FA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9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FCA7-C6AD-4854-8D24-AC21BBE92FA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56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FCA7-C6AD-4854-8D24-AC21BBE92FA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70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FCA7-C6AD-4854-8D24-AC21BBE92FA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91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1401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96E9D572-2461-40B0-AC6F-71A9FAECBF1F}" type="datetime1">
              <a:rPr lang="en-US" smtClean="0"/>
              <a:t>3/28/18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24400"/>
            <a:ext cx="8229600" cy="140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DDD49755-AE9F-4D4F-8D54-FD90578E156B}" type="datetime1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1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0AF8E700-F5F3-49E7-BBC1-BDD5BC977938}" type="datetime1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4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2"/>
                </a:solidFill>
              </a:rPr>
              <a:t>http://mit.edu/ceepr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78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160C-CFB0-364D-8192-E0FE0F20B8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06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160C-CFB0-364D-8192-E0FE0F20B8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C118-E9A7-3F4B-B145-0334C6173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59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160C-CFB0-364D-8192-E0FE0F20B8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C118-E9A7-3F4B-B145-0334C6173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56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160C-CFB0-364D-8192-E0FE0F20B8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C118-E9A7-3F4B-B145-0334C6173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44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160C-CFB0-364D-8192-E0FE0F20B8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C118-E9A7-3F4B-B145-0334C6173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8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160C-CFB0-364D-8192-E0FE0F20B8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C118-E9A7-3F4B-B145-0334C6173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52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160C-CFB0-364D-8192-E0FE0F20B8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C118-E9A7-3F4B-B145-0334C6173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0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A2A4626D-954B-49CB-89AB-54ADE044C9E2}" type="datetime1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1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160C-CFB0-364D-8192-E0FE0F20B8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C118-E9A7-3F4B-B145-0334C6173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6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160C-CFB0-364D-8192-E0FE0F20B8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C118-E9A7-3F4B-B145-0334C6173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96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160C-CFB0-364D-8192-E0FE0F20B8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C118-E9A7-3F4B-B145-0334C6173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23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160C-CFB0-364D-8192-E0FE0F20B8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AC118-E9A7-3F4B-B145-0334C6173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9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1401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96E9D572-2461-40B0-AC6F-71A9FAECBF1F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 dirty="0">
              <a:solidFill>
                <a:srgbClr val="5663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A2A4626D-954B-49CB-89AB-54ADE044C9E2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B447DA8F-10ED-40E4-9E75-32FF8E6DD3B0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E6CC8DE8-356F-4D39-BEC9-0DDD0894B1C3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301F7BD1-7DA6-4E98-9BDA-E429861D1454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72656" y="6400800"/>
            <a:ext cx="2133600" cy="28892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>
                <a:solidFill>
                  <a:srgbClr val="566314"/>
                </a:solidFill>
              </a:rPr>
              <a:t>http://mit.edu/ceepr</a:t>
            </a:r>
            <a:endParaRPr lang="en-US" dirty="0">
              <a:solidFill>
                <a:srgbClr val="566314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 </a:t>
            </a:r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B447DA8F-10ED-40E4-9E75-32FF8E6DD3B0}" type="datetime1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0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0804721B-D193-4090-B10E-6C68C68AEBA9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E46A56F7-E16B-466B-B396-B92A8897EF6C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24400"/>
            <a:ext cx="8229600" cy="140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DDD49755-AE9F-4D4F-8D54-FD90578E156B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0AF8E700-F5F3-49E7-BBC1-BDD5BC977938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A32633"/>
                </a:solidFill>
              </a:rPr>
              <a:t>http://mit.edu/ceepr</a:t>
            </a:r>
            <a:endParaRPr lang="en-US" dirty="0">
              <a:solidFill>
                <a:srgbClr val="A32633"/>
              </a:solidFill>
            </a:endParaRP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1401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96E9D572-2461-40B0-AC6F-71A9FAECBF1F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 dirty="0">
              <a:solidFill>
                <a:srgbClr val="5663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A2A4626D-954B-49CB-89AB-54ADE044C9E2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B447DA8F-10ED-40E4-9E75-32FF8E6DD3B0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00"/>
            <a:ext cx="8229600" cy="889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B447DA8F-10ED-40E4-9E75-32FF8E6DD3B0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E6CC8DE8-356F-4D39-BEC9-0DDD0894B1C3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00"/>
            <a:ext cx="8229600" cy="889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B447DA8F-10ED-40E4-9E75-32FF8E6DD3B0}" type="datetime1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1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301F7BD1-7DA6-4E98-9BDA-E429861D1454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72656" y="6400800"/>
            <a:ext cx="2133600" cy="28892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>
                <a:solidFill>
                  <a:srgbClr val="566314"/>
                </a:solidFill>
              </a:rPr>
              <a:t>http://</a:t>
            </a:r>
            <a:r>
              <a:rPr lang="en-US" dirty="0" err="1" smtClean="0">
                <a:solidFill>
                  <a:srgbClr val="566314"/>
                </a:solidFill>
              </a:rPr>
              <a:t>ceepr.mit.edu</a:t>
            </a:r>
            <a:endParaRPr lang="en-US" dirty="0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0804721B-D193-4090-B10E-6C68C68AEBA9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E46A56F7-E16B-466B-B396-B92A8897EF6C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24400"/>
            <a:ext cx="8229600" cy="140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DDD49755-AE9F-4D4F-8D54-FD90578E156B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0AF8E700-F5F3-49E7-BBC1-BDD5BC977938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32633"/>
                </a:solidFill>
              </a:rPr>
              <a:t>http://</a:t>
            </a:r>
            <a:r>
              <a:rPr lang="en-US" dirty="0" err="1" smtClean="0">
                <a:solidFill>
                  <a:srgbClr val="A32633"/>
                </a:solidFill>
              </a:rPr>
              <a:t>ceepr.mit.edu</a:t>
            </a:r>
            <a:endParaRPr lang="en-US" dirty="0">
              <a:solidFill>
                <a:srgbClr val="A32633"/>
              </a:solidFill>
            </a:endParaRP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4667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4C9091-0A31-4C69-BE8D-BCCFE2287D8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1401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96E9D572-2461-40B0-AC6F-71A9FAECBF1F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 dirty="0">
              <a:solidFill>
                <a:srgbClr val="5663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A2A4626D-954B-49CB-89AB-54ADE044C9E2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E6CC8DE8-356F-4D39-BEC9-0DDD0894B1C3}" type="datetime1">
              <a:rPr lang="en-US" smtClean="0"/>
              <a:t>3/28/18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21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B447DA8F-10ED-40E4-9E75-32FF8E6DD3B0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00"/>
            <a:ext cx="8229600" cy="889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B447DA8F-10ED-40E4-9E75-32FF8E6DD3B0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E6CC8DE8-356F-4D39-BEC9-0DDD0894B1C3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301F7BD1-7DA6-4E98-9BDA-E429861D1454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72656" y="6400800"/>
            <a:ext cx="2133600" cy="28892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>
                <a:solidFill>
                  <a:srgbClr val="566314"/>
                </a:solidFill>
              </a:rPr>
              <a:t>http://</a:t>
            </a:r>
            <a:r>
              <a:rPr lang="en-US" dirty="0" err="1" smtClean="0">
                <a:solidFill>
                  <a:srgbClr val="566314"/>
                </a:solidFill>
              </a:rPr>
              <a:t>ceepr.mit.edu</a:t>
            </a:r>
            <a:endParaRPr lang="en-US" dirty="0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0804721B-D193-4090-B10E-6C68C68AEBA9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E46A56F7-E16B-466B-B396-B92A8897EF6C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24400"/>
            <a:ext cx="8229600" cy="140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DDD49755-AE9F-4D4F-8D54-FD90578E156B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0AF8E700-F5F3-49E7-BBC1-BDD5BC977938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32633"/>
                </a:solidFill>
              </a:rPr>
              <a:t>http://</a:t>
            </a:r>
            <a:r>
              <a:rPr lang="en-US" dirty="0" err="1" smtClean="0">
                <a:solidFill>
                  <a:srgbClr val="A32633"/>
                </a:solidFill>
              </a:rPr>
              <a:t>ceepr.mit.edu</a:t>
            </a:r>
            <a:endParaRPr lang="en-US" dirty="0">
              <a:solidFill>
                <a:srgbClr val="A32633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301F7BD1-7DA6-4E98-9BDA-E429861D1454}" type="datetime1">
              <a:rPr lang="en-US" smtClean="0"/>
              <a:t>3/28/18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4667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4C9091-0A31-4C69-BE8D-BCCFE2287D8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1401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96E9D572-2461-40B0-AC6F-71A9FAECBF1F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 dirty="0">
              <a:solidFill>
                <a:srgbClr val="5663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A2A4626D-954B-49CB-89AB-54ADE044C9E2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B447DA8F-10ED-40E4-9E75-32FF8E6DD3B0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E6CC8DE8-356F-4D39-BEC9-0DDD0894B1C3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301F7BD1-7DA6-4E98-9BDA-E429861D1454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72656" y="6400800"/>
            <a:ext cx="2133600" cy="28892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>
                <a:solidFill>
                  <a:srgbClr val="566314"/>
                </a:solidFill>
              </a:rPr>
              <a:t>http://mit.edu/ceepr</a:t>
            </a:r>
            <a:endParaRPr lang="en-US" dirty="0">
              <a:solidFill>
                <a:srgbClr val="566314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 </a:t>
            </a:r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0804721B-D193-4090-B10E-6C68C68AEBA9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E46A56F7-E16B-466B-B396-B92A8897EF6C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24400"/>
            <a:ext cx="8229600" cy="140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DDD49755-AE9F-4D4F-8D54-FD90578E156B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72656" y="6400800"/>
            <a:ext cx="2133600" cy="28892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http://mit.edu/ceepr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8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0AF8E700-F5F3-49E7-BBC1-BDD5BC977938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A32633"/>
                </a:solidFill>
              </a:rPr>
              <a:t>http://mit.edu/ceepr</a:t>
            </a:r>
            <a:endParaRPr lang="en-US" dirty="0">
              <a:solidFill>
                <a:srgbClr val="A32633"/>
              </a:solidFill>
            </a:endParaRPr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1401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96E9D572-2461-40B0-AC6F-71A9FAECBF1F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 dirty="0">
              <a:solidFill>
                <a:srgbClr val="5663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A2A4626D-954B-49CB-89AB-54ADE044C9E2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B447DA8F-10ED-40E4-9E75-32FF8E6DD3B0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E6CC8DE8-356F-4D39-BEC9-0DDD0894B1C3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301F7BD1-7DA6-4E98-9BDA-E429861D1454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72656" y="6400800"/>
            <a:ext cx="2133600" cy="28892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>
                <a:solidFill>
                  <a:srgbClr val="566314"/>
                </a:solidFill>
              </a:rPr>
              <a:t>http://mit.edu/ceepr</a:t>
            </a:r>
            <a:endParaRPr lang="en-US" dirty="0">
              <a:solidFill>
                <a:srgbClr val="566314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 </a:t>
            </a:r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0804721B-D193-4090-B10E-6C68C68AEBA9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E46A56F7-E16B-466B-B396-B92A8897EF6C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0804721B-D193-4090-B10E-6C68C68AEBA9}" type="datetime1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858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24400"/>
            <a:ext cx="8229600" cy="140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DDD49755-AE9F-4D4F-8D54-FD90578E156B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0AF8E700-F5F3-49E7-BBC1-BDD5BC977938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A32633"/>
                </a:solidFill>
              </a:rPr>
              <a:t>http://mit.edu/ceepr</a:t>
            </a:r>
            <a:endParaRPr lang="en-US" dirty="0">
              <a:solidFill>
                <a:srgbClr val="A32633"/>
              </a:solidFill>
            </a:endParaRPr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1401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96E9D572-2461-40B0-AC6F-71A9FAECBF1F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 dirty="0">
              <a:solidFill>
                <a:srgbClr val="5663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A2A4626D-954B-49CB-89AB-54ADE044C9E2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B447DA8F-10ED-40E4-9E75-32FF8E6DD3B0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E6CC8DE8-356F-4D39-BEC9-0DDD0894B1C3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301F7BD1-7DA6-4E98-9BDA-E429861D1454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72656" y="6400800"/>
            <a:ext cx="2133600" cy="28892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>
                <a:solidFill>
                  <a:srgbClr val="566314"/>
                </a:solidFill>
              </a:rPr>
              <a:t>http://mit.edu/ceepr</a:t>
            </a:r>
            <a:endParaRPr lang="en-US" dirty="0">
              <a:solidFill>
                <a:srgbClr val="566314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 </a:t>
            </a:r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0804721B-D193-4090-B10E-6C68C68AEBA9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E46A56F7-E16B-466B-B396-B92A8897EF6C}" type="datetime1">
              <a:rPr lang="en-US" smtClean="0"/>
              <a:t>3/28/18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015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E46A56F7-E16B-466B-B396-B92A8897EF6C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24400"/>
            <a:ext cx="8229600" cy="140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DDD49755-AE9F-4D4F-8D54-FD90578E156B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2656" y="6394837"/>
            <a:ext cx="2133600" cy="294888"/>
          </a:xfrm>
          <a:prstGeom prst="rect">
            <a:avLst/>
          </a:prstGeom>
        </p:spPr>
        <p:txBody>
          <a:bodyPr/>
          <a:lstStyle/>
          <a:p>
            <a:fld id="{0AF8E700-F5F3-49E7-BBC1-BDD5BC977938}" type="datetime1">
              <a:rPr lang="en-US" smtClean="0">
                <a:solidFill>
                  <a:srgbClr val="566314"/>
                </a:solidFill>
              </a:rPr>
              <a:pPr/>
              <a:t>3/28/18</a:t>
            </a:fld>
            <a:endParaRPr lang="en-US">
              <a:solidFill>
                <a:srgbClr val="5663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94837"/>
            <a:ext cx="2895600" cy="27196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663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410200"/>
            <a:ext cx="2133600" cy="365125"/>
          </a:xfrm>
          <a:prstGeom prst="rect">
            <a:avLst/>
          </a:prstGeom>
        </p:spPr>
        <p:txBody>
          <a:bodyPr/>
          <a:lstStyle/>
          <a:p>
            <a:fld id="{DF6381B4-E74F-4DDC-9EA1-F1D05C0E76AB}" type="slidenum">
              <a:rPr lang="en-US" smtClean="0">
                <a:solidFill>
                  <a:srgbClr val="566314"/>
                </a:solidFill>
              </a:rPr>
              <a:pPr/>
              <a:t>‹#›</a:t>
            </a:fld>
            <a:endParaRPr lang="en-US">
              <a:solidFill>
                <a:srgbClr val="566314"/>
              </a:solidFill>
            </a:endParaRPr>
          </a:p>
        </p:txBody>
      </p:sp>
    </p:spTree>
    <p:extLst/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A32633"/>
                </a:solidFill>
              </a:rPr>
              <a:t>http://mit.edu/ceepr</a:t>
            </a:r>
            <a:endParaRPr lang="en-US" dirty="0">
              <a:solidFill>
                <a:srgbClr val="A32633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theme" Target="../theme/theme4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<Relationship Id="rId14" Type="http://schemas.openxmlformats.org/officeDocument/2006/relationships/theme" Target="../theme/theme5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70821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4837"/>
            <a:ext cx="9144000" cy="46316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914400"/>
            <a:ext cx="9144000" cy="45719"/>
          </a:xfrm>
          <a:prstGeom prst="rect">
            <a:avLst/>
          </a:prstGeom>
          <a:solidFill>
            <a:srgbClr val="CEC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2"/>
          </p:nvPr>
        </p:nvSpPr>
        <p:spPr>
          <a:xfrm>
            <a:off x="6972656" y="6400800"/>
            <a:ext cx="2133600" cy="21272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>
                <a:solidFill>
                  <a:schemeClr val="accent2"/>
                </a:solidFill>
              </a:rPr>
              <a:t>http://mit.edu/ceepr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2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6160C-CFB0-364D-8192-E0FE0F20B8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05248"/>
            <a:ext cx="1611338" cy="800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09502"/>
            <a:ext cx="8229600" cy="11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4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70821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4837"/>
            <a:ext cx="9144000" cy="46316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914400"/>
            <a:ext cx="9144000" cy="45719"/>
          </a:xfrm>
          <a:prstGeom prst="rect">
            <a:avLst/>
          </a:prstGeom>
          <a:solidFill>
            <a:srgbClr val="CEC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8BDB4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2"/>
          </p:nvPr>
        </p:nvSpPr>
        <p:spPr>
          <a:xfrm>
            <a:off x="6972656" y="6400800"/>
            <a:ext cx="2133600" cy="21272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>
                <a:solidFill>
                  <a:srgbClr val="A32633"/>
                </a:solidFill>
              </a:rPr>
              <a:t>http://mit.edu/ceepr</a:t>
            </a:r>
            <a:endParaRPr lang="en-US" dirty="0">
              <a:solidFill>
                <a:srgbClr val="A32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0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70821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4837"/>
            <a:ext cx="9144000" cy="46316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914400"/>
            <a:ext cx="9144000" cy="45719"/>
          </a:xfrm>
          <a:prstGeom prst="rect">
            <a:avLst/>
          </a:prstGeom>
          <a:solidFill>
            <a:srgbClr val="CEC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8BDB4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2"/>
          </p:nvPr>
        </p:nvSpPr>
        <p:spPr>
          <a:xfrm>
            <a:off x="6972656" y="6400800"/>
            <a:ext cx="2133600" cy="21272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>
                <a:solidFill>
                  <a:srgbClr val="A32633"/>
                </a:solidFill>
              </a:rPr>
              <a:t>http://</a:t>
            </a:r>
            <a:r>
              <a:rPr lang="en-US" dirty="0" err="1" smtClean="0">
                <a:solidFill>
                  <a:srgbClr val="A32633"/>
                </a:solidFill>
              </a:rPr>
              <a:t>ceepr.mit.edu</a:t>
            </a:r>
            <a:endParaRPr lang="en-US" dirty="0">
              <a:solidFill>
                <a:srgbClr val="A32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2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70821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4837"/>
            <a:ext cx="9144000" cy="46316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914400"/>
            <a:ext cx="9144000" cy="45719"/>
          </a:xfrm>
          <a:prstGeom prst="rect">
            <a:avLst/>
          </a:prstGeom>
          <a:solidFill>
            <a:srgbClr val="CEC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8BDB4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2"/>
          </p:nvPr>
        </p:nvSpPr>
        <p:spPr>
          <a:xfrm>
            <a:off x="6972656" y="6400800"/>
            <a:ext cx="2133600" cy="21272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>
                <a:solidFill>
                  <a:srgbClr val="A32633"/>
                </a:solidFill>
              </a:rPr>
              <a:t>http://</a:t>
            </a:r>
            <a:r>
              <a:rPr lang="en-US" dirty="0" err="1" smtClean="0">
                <a:solidFill>
                  <a:srgbClr val="A32633"/>
                </a:solidFill>
              </a:rPr>
              <a:t>ceepr.mit.edu</a:t>
            </a:r>
            <a:endParaRPr lang="en-US" dirty="0">
              <a:solidFill>
                <a:srgbClr val="A32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4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70821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4837"/>
            <a:ext cx="9144000" cy="46316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914400"/>
            <a:ext cx="9144000" cy="45719"/>
          </a:xfrm>
          <a:prstGeom prst="rect">
            <a:avLst/>
          </a:prstGeom>
          <a:solidFill>
            <a:srgbClr val="CEC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8BDB4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2"/>
          </p:nvPr>
        </p:nvSpPr>
        <p:spPr>
          <a:xfrm>
            <a:off x="6972656" y="6400800"/>
            <a:ext cx="2133600" cy="21272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>
                <a:solidFill>
                  <a:srgbClr val="A32633"/>
                </a:solidFill>
              </a:rPr>
              <a:t>http://mit.edu/ceepr</a:t>
            </a:r>
            <a:endParaRPr lang="en-US" dirty="0">
              <a:solidFill>
                <a:srgbClr val="A32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2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70821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4837"/>
            <a:ext cx="9144000" cy="46316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914400"/>
            <a:ext cx="9144000" cy="45719"/>
          </a:xfrm>
          <a:prstGeom prst="rect">
            <a:avLst/>
          </a:prstGeom>
          <a:solidFill>
            <a:srgbClr val="CEC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8BDB4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2"/>
          </p:nvPr>
        </p:nvSpPr>
        <p:spPr>
          <a:xfrm>
            <a:off x="6972656" y="6400800"/>
            <a:ext cx="2133600" cy="21272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>
                <a:solidFill>
                  <a:srgbClr val="A32633"/>
                </a:solidFill>
              </a:rPr>
              <a:t>http://mit.edu/ceepr</a:t>
            </a:r>
            <a:endParaRPr lang="en-US" dirty="0">
              <a:solidFill>
                <a:srgbClr val="A32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6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70821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4837"/>
            <a:ext cx="9144000" cy="46316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914400"/>
            <a:ext cx="9144000" cy="45719"/>
          </a:xfrm>
          <a:prstGeom prst="rect">
            <a:avLst/>
          </a:prstGeom>
          <a:solidFill>
            <a:srgbClr val="CEC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8BDB4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2"/>
          </p:nvPr>
        </p:nvSpPr>
        <p:spPr>
          <a:xfrm>
            <a:off x="6972656" y="6400800"/>
            <a:ext cx="2133600" cy="21272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>
                <a:solidFill>
                  <a:srgbClr val="A32633"/>
                </a:solidFill>
              </a:rPr>
              <a:t>http://mit.edu/ceepr</a:t>
            </a:r>
            <a:endParaRPr lang="en-US" dirty="0">
              <a:solidFill>
                <a:srgbClr val="A32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9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www.eea.europa.eu/data-and-maps/indicators/greenhouse-gas-emission-trends-6/assessment-1" TargetMode="External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67000" y="2339975"/>
            <a:ext cx="6096000" cy="1470025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3600" spc="-20" dirty="0" smtClean="0">
                <a:solidFill>
                  <a:srgbClr val="73624F"/>
                </a:solidFill>
                <a:latin typeface="Arial"/>
                <a:cs typeface="Arial"/>
              </a:rPr>
              <a:t>Update </a:t>
            </a:r>
            <a:r>
              <a:rPr lang="en-US" sz="3600" spc="-20" dirty="0">
                <a:solidFill>
                  <a:srgbClr val="73624F"/>
                </a:solidFill>
                <a:latin typeface="Arial"/>
                <a:cs typeface="Arial"/>
              </a:rPr>
              <a:t>on Views for </a:t>
            </a:r>
            <a:r>
              <a:rPr lang="en-US" sz="3600" spc="-20" dirty="0" smtClean="0">
                <a:solidFill>
                  <a:srgbClr val="73624F"/>
                </a:solidFill>
                <a:latin typeface="Arial"/>
                <a:cs typeface="Arial"/>
              </a:rPr>
              <a:t>Paris: </a:t>
            </a:r>
            <a:r>
              <a:rPr lang="en-US" sz="3600" spc="-20" dirty="0">
                <a:solidFill>
                  <a:srgbClr val="73624F"/>
                </a:solidFill>
                <a:latin typeface="Arial"/>
                <a:cs typeface="Arial"/>
              </a:rPr>
              <a:t>Policy </a:t>
            </a:r>
            <a:r>
              <a:rPr lang="en-US" sz="3600" spc="-20" dirty="0" smtClean="0">
                <a:solidFill>
                  <a:srgbClr val="73624F"/>
                </a:solidFill>
                <a:latin typeface="Arial"/>
                <a:cs typeface="Arial"/>
              </a:rPr>
              <a:t>Implications</a:t>
            </a:r>
            <a:br>
              <a:rPr lang="en-US" sz="3600" spc="-20" dirty="0" smtClean="0">
                <a:solidFill>
                  <a:srgbClr val="73624F"/>
                </a:solidFill>
                <a:latin typeface="Arial"/>
                <a:cs typeface="Arial"/>
              </a:rPr>
            </a:br>
            <a:r>
              <a:rPr lang="en-US" sz="500" spc="-20" dirty="0" smtClean="0">
                <a:solidFill>
                  <a:srgbClr val="9D9385"/>
                </a:solidFill>
                <a:latin typeface="Arial"/>
                <a:cs typeface="Arial"/>
              </a:rPr>
              <a:t/>
            </a:r>
            <a:br>
              <a:rPr lang="en-US" sz="500" spc="-20" dirty="0" smtClean="0">
                <a:solidFill>
                  <a:srgbClr val="9D9385"/>
                </a:solidFill>
                <a:latin typeface="Arial"/>
                <a:cs typeface="Arial"/>
              </a:rPr>
            </a:br>
            <a:r>
              <a:rPr lang="en-US" sz="3200" spc="-20" dirty="0" smtClean="0">
                <a:solidFill>
                  <a:srgbClr val="9D9385"/>
                </a:solidFill>
                <a:latin typeface="Arial"/>
                <a:cs typeface="Arial"/>
              </a:rPr>
              <a:t>European Union</a:t>
            </a:r>
            <a:endParaRPr lang="en-US" sz="3200" spc="-20" dirty="0">
              <a:solidFill>
                <a:srgbClr val="9D9385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2438400"/>
            <a:ext cx="927100" cy="927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300" y="3429000"/>
            <a:ext cx="9144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300" y="4419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Current NDC</a:t>
            </a:r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086783"/>
            <a:ext cx="4055459" cy="5085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990600"/>
            <a:ext cx="7162800" cy="6609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800" dirty="0" smtClean="0">
                <a:solidFill>
                  <a:srgbClr val="566314"/>
                </a:solidFill>
                <a:latin typeface="Arial"/>
                <a:cs typeface="Arial"/>
              </a:rPr>
              <a:t>Submitted in March 2015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rgbClr val="566314"/>
                </a:solidFill>
                <a:latin typeface="Arial"/>
                <a:cs typeface="Arial"/>
              </a:rPr>
              <a:t>Joint fulfillment </a:t>
            </a:r>
            <a:r>
              <a:rPr lang="en-US" sz="2800" dirty="0" smtClean="0">
                <a:solidFill>
                  <a:srgbClr val="566314"/>
                </a:solidFill>
                <a:latin typeface="Arial"/>
                <a:cs typeface="Arial"/>
              </a:rPr>
              <a:t>by all</a:t>
            </a:r>
            <a:br>
              <a:rPr lang="en-US" sz="2800" dirty="0" smtClean="0">
                <a:solidFill>
                  <a:srgbClr val="566314"/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srgbClr val="566314"/>
                </a:solidFill>
                <a:latin typeface="Arial"/>
                <a:cs typeface="Arial"/>
              </a:rPr>
              <a:t>Member States (Art. 4 PA)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800" dirty="0" smtClean="0">
                <a:solidFill>
                  <a:srgbClr val="566314"/>
                </a:solidFill>
                <a:latin typeface="Arial"/>
                <a:cs typeface="Arial"/>
              </a:rPr>
              <a:t>GHG emissions reduction:</a:t>
            </a:r>
            <a:br>
              <a:rPr lang="en-US" sz="2800" dirty="0" smtClean="0">
                <a:solidFill>
                  <a:srgbClr val="566314"/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srgbClr val="566314"/>
                </a:solidFill>
                <a:latin typeface="Arial"/>
                <a:cs typeface="Arial"/>
              </a:rPr>
              <a:t>40% below 1990 by 2030</a:t>
            </a:r>
          </a:p>
          <a:p>
            <a:pPr marL="914400" lvl="1" indent="-457200"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566314"/>
                </a:solidFill>
                <a:latin typeface="Arial"/>
                <a:cs typeface="Arial"/>
              </a:rPr>
              <a:t>All GHGs outside </a:t>
            </a:r>
            <a:r>
              <a:rPr lang="en-US" sz="2200" dirty="0" err="1" smtClean="0">
                <a:solidFill>
                  <a:srgbClr val="566314"/>
                </a:solidFill>
                <a:latin typeface="Arial"/>
                <a:cs typeface="Arial"/>
              </a:rPr>
              <a:t>Montr</a:t>
            </a:r>
            <a:r>
              <a:rPr lang="en-US" sz="2200" dirty="0" smtClean="0">
                <a:solidFill>
                  <a:srgbClr val="566314"/>
                </a:solidFill>
                <a:latin typeface="Arial"/>
                <a:cs typeface="Arial"/>
              </a:rPr>
              <a:t>. Prot.</a:t>
            </a:r>
          </a:p>
          <a:p>
            <a:pPr marL="914400" lvl="1" indent="-457200"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566314"/>
                </a:solidFill>
                <a:latin typeface="Arial"/>
                <a:cs typeface="Arial"/>
              </a:rPr>
              <a:t>ETS: -43% below 2005</a:t>
            </a:r>
          </a:p>
          <a:p>
            <a:pPr marL="914400" lvl="1" indent="-457200"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566314"/>
                </a:solidFill>
                <a:latin typeface="Arial"/>
                <a:cs typeface="Arial"/>
              </a:rPr>
              <a:t>Non-ETS: -30% below 2005</a:t>
            </a:r>
            <a:endParaRPr lang="en-US" sz="2800" dirty="0" smtClean="0">
              <a:solidFill>
                <a:srgbClr val="566314"/>
              </a:solidFill>
              <a:latin typeface="Arial"/>
              <a:cs typeface="Arial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566314"/>
                </a:solidFill>
                <a:latin typeface="Arial"/>
                <a:cs typeface="Arial"/>
              </a:rPr>
              <a:t>No international credits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566314"/>
                </a:solidFill>
                <a:latin typeface="Arial"/>
                <a:cs typeface="Arial"/>
              </a:rPr>
              <a:t>Uncertainty around LULUCF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566314"/>
                </a:solidFill>
                <a:latin typeface="Arial"/>
                <a:cs typeface="Arial"/>
              </a:rPr>
              <a:t>Climate Action Tracker: “Insufficient”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.AppleSystemUIFont" charset="-120"/>
              <a:buChar char="-"/>
              <a:defRPr/>
            </a:pPr>
            <a:endParaRPr lang="en-US" sz="2800" dirty="0" smtClean="0">
              <a:solidFill>
                <a:srgbClr val="566314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sz="2800" dirty="0" smtClean="0">
              <a:solidFill>
                <a:srgbClr val="56631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12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Emissions Trend</a:t>
            </a:r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4898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6324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Source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EEA</a:t>
            </a:r>
            <a:r>
              <a:rPr lang="en-US" dirty="0" smtClean="0"/>
              <a:t>, Nov.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Assessment and Outlook</a:t>
            </a:r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046232"/>
            <a:ext cx="8686800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800" dirty="0" smtClean="0">
                <a:solidFill>
                  <a:srgbClr val="566314"/>
                </a:solidFill>
                <a:latin typeface="Arial"/>
                <a:cs typeface="Arial"/>
              </a:rPr>
              <a:t>Favorable trend 1990-2014, but recent setbacks</a:t>
            </a:r>
          </a:p>
          <a:p>
            <a:pPr marL="800100" lvl="1" indent="-342900">
              <a:spcAft>
                <a:spcPts val="30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566314"/>
                </a:solidFill>
                <a:latin typeface="Arial"/>
                <a:cs typeface="Arial"/>
              </a:rPr>
              <a:t>&gt;</a:t>
            </a:r>
            <a:r>
              <a:rPr lang="en-US" sz="2400" dirty="0" smtClean="0">
                <a:solidFill>
                  <a:srgbClr val="566314"/>
                </a:solidFill>
                <a:latin typeface="Arial"/>
                <a:cs typeface="Arial"/>
              </a:rPr>
              <a:t>20% drop in emissions, &gt;45% economic growth</a:t>
            </a:r>
          </a:p>
          <a:p>
            <a:pPr marL="800100" lvl="1" indent="-342900">
              <a:spcAft>
                <a:spcPts val="30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566314"/>
                </a:solidFill>
                <a:latin typeface="Arial"/>
                <a:cs typeface="Arial"/>
              </a:rPr>
              <a:t>~6.5 tCO</a:t>
            </a:r>
            <a:r>
              <a:rPr lang="en-US" sz="2400" baseline="-25000" dirty="0" smtClean="0">
                <a:solidFill>
                  <a:srgbClr val="566314"/>
                </a:solidFill>
                <a:latin typeface="Arial"/>
                <a:cs typeface="Arial"/>
              </a:rPr>
              <a:t>2</a:t>
            </a:r>
            <a:r>
              <a:rPr lang="en-US" sz="2400" dirty="0" smtClean="0">
                <a:solidFill>
                  <a:srgbClr val="566314"/>
                </a:solidFill>
                <a:latin typeface="Arial"/>
                <a:cs typeface="Arial"/>
              </a:rPr>
              <a:t>e per capita, lower than China</a:t>
            </a:r>
          </a:p>
          <a:p>
            <a:pPr marL="800100" lvl="1" indent="-342900">
              <a:spcAft>
                <a:spcPts val="30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566314"/>
                </a:solidFill>
                <a:latin typeface="Arial"/>
                <a:cs typeface="Arial"/>
              </a:rPr>
              <a:t>IEA 3/2018: emissions increase of 1.5% in </a:t>
            </a:r>
            <a:r>
              <a:rPr lang="en-US" sz="2400" dirty="0" smtClean="0">
                <a:solidFill>
                  <a:srgbClr val="566314"/>
                </a:solidFill>
                <a:latin typeface="Arial"/>
                <a:cs typeface="Arial"/>
              </a:rPr>
              <a:t>2017</a:t>
            </a:r>
            <a:endParaRPr lang="en-US" sz="2400" dirty="0" smtClean="0">
              <a:solidFill>
                <a:srgbClr val="566314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800" dirty="0" smtClean="0">
                <a:solidFill>
                  <a:srgbClr val="566314"/>
                </a:solidFill>
                <a:latin typeface="Arial"/>
                <a:cs typeface="Arial"/>
              </a:rPr>
              <a:t>2030 Climate and Energy Framework</a:t>
            </a:r>
          </a:p>
          <a:p>
            <a:pPr marL="800100" lvl="1" indent="-342900">
              <a:spcAft>
                <a:spcPts val="30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566314"/>
                </a:solidFill>
                <a:latin typeface="Arial"/>
                <a:cs typeface="Arial"/>
              </a:rPr>
              <a:t>Progress on EU ETS, but ongoing debate about non-GHG targets, Climate Action Regulation, Energy Union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800" dirty="0" smtClean="0">
                <a:solidFill>
                  <a:srgbClr val="566314"/>
                </a:solidFill>
                <a:latin typeface="Arial"/>
                <a:cs typeface="Arial"/>
              </a:rPr>
              <a:t>European Council 3/2018: Calls for 2050 Strategy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800" dirty="0" smtClean="0">
                <a:solidFill>
                  <a:srgbClr val="566314"/>
                </a:solidFill>
                <a:latin typeface="Arial"/>
                <a:cs typeface="Arial"/>
              </a:rPr>
              <a:t>Pressures on EU integration, shifting priorities</a:t>
            </a:r>
          </a:p>
          <a:p>
            <a:pPr marL="800100" lvl="1" indent="-342900">
              <a:spcAft>
                <a:spcPts val="30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566314"/>
                </a:solidFill>
                <a:latin typeface="Arial"/>
                <a:cs typeface="Arial"/>
              </a:rPr>
              <a:t>Sibiu, March 2019: Summit on the Future of Europe</a:t>
            </a:r>
          </a:p>
          <a:p>
            <a:pPr marL="800100" lvl="1" indent="-342900">
              <a:spcAft>
                <a:spcPts val="30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566314"/>
                </a:solidFill>
                <a:latin typeface="Arial"/>
                <a:cs typeface="Arial"/>
              </a:rPr>
              <a:t>Next EU NDC: German Presidency of the EU in S2/2020</a:t>
            </a:r>
          </a:p>
        </p:txBody>
      </p:sp>
    </p:spTree>
    <p:extLst>
      <p:ext uri="{BB962C8B-B14F-4D97-AF65-F5344CB8AC3E}">
        <p14:creationId xmlns:p14="http://schemas.microsoft.com/office/powerpoint/2010/main" val="7564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CEC7C3"/>
                </a:solidFill>
                <a:latin typeface="Arial"/>
                <a:cs typeface="Arial"/>
              </a:rPr>
              <a:t>	       </a:t>
            </a:r>
            <a:r>
              <a:rPr lang="en-US" sz="4000" b="1" dirty="0" smtClean="0">
                <a:solidFill>
                  <a:srgbClr val="CEC7C3"/>
                </a:solidFill>
                <a:latin typeface="Arial"/>
                <a:cs typeface="Arial"/>
              </a:rPr>
              <a:t>Thank You!</a:t>
            </a:r>
            <a:endParaRPr lang="en-US" sz="4000" b="1" dirty="0">
              <a:solidFill>
                <a:srgbClr val="CEC7C3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1" y="2844800"/>
            <a:ext cx="1752600" cy="124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1" y="4217318"/>
            <a:ext cx="1752600" cy="11928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2849665"/>
            <a:ext cx="4610100" cy="2569934"/>
          </a:xfrm>
          <a:prstGeom prst="rect">
            <a:avLst/>
          </a:prstGeom>
          <a:solidFill>
            <a:srgbClr val="D9D4D9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73624F"/>
                </a:solidFill>
                <a:latin typeface="Arial"/>
                <a:cs typeface="Arial"/>
              </a:rPr>
              <a:t>Center for Energy and </a:t>
            </a:r>
            <a:br>
              <a:rPr lang="en-US" sz="1600" b="1" dirty="0" smtClean="0">
                <a:solidFill>
                  <a:srgbClr val="73624F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73624F"/>
                </a:solidFill>
                <a:latin typeface="Arial"/>
                <a:cs typeface="Arial"/>
              </a:rPr>
              <a:t>Environmental Policy Research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73624F"/>
                </a:solidFill>
                <a:latin typeface="Arial"/>
                <a:cs typeface="Arial"/>
              </a:rPr>
              <a:t>Massachusetts Institute of Technology (MIT)</a:t>
            </a:r>
          </a:p>
          <a:p>
            <a:r>
              <a:rPr lang="en-US" sz="1600" dirty="0" smtClean="0">
                <a:solidFill>
                  <a:srgbClr val="73624F"/>
                </a:solidFill>
                <a:latin typeface="Arial"/>
                <a:cs typeface="Arial"/>
              </a:rPr>
              <a:t>MIT </a:t>
            </a:r>
            <a:r>
              <a:rPr lang="en-US" sz="1600" dirty="0">
                <a:solidFill>
                  <a:srgbClr val="73624F"/>
                </a:solidFill>
                <a:latin typeface="Arial"/>
                <a:cs typeface="Arial"/>
              </a:rPr>
              <a:t>Building E19-411 </a:t>
            </a:r>
            <a:endParaRPr lang="en-US" sz="1600" dirty="0" smtClean="0">
              <a:solidFill>
                <a:srgbClr val="73624F"/>
              </a:solidFill>
              <a:latin typeface="Arial"/>
              <a:cs typeface="Arial"/>
            </a:endParaRPr>
          </a:p>
          <a:p>
            <a:r>
              <a:rPr lang="en-US" sz="1600" dirty="0" smtClean="0">
                <a:solidFill>
                  <a:srgbClr val="73624F"/>
                </a:solidFill>
                <a:latin typeface="Arial"/>
                <a:cs typeface="Arial"/>
              </a:rPr>
              <a:t>400 </a:t>
            </a:r>
            <a:r>
              <a:rPr lang="en-US" sz="1600" dirty="0">
                <a:solidFill>
                  <a:srgbClr val="73624F"/>
                </a:solidFill>
                <a:latin typeface="Arial"/>
                <a:cs typeface="Arial"/>
              </a:rPr>
              <a:t>Main Street, </a:t>
            </a:r>
            <a:r>
              <a:rPr lang="en-US" sz="1600" dirty="0" smtClean="0">
                <a:solidFill>
                  <a:srgbClr val="73624F"/>
                </a:solidFill>
                <a:latin typeface="Arial"/>
                <a:cs typeface="Arial"/>
              </a:rPr>
              <a:t>4th Floor</a:t>
            </a:r>
            <a:r>
              <a:rPr lang="en-US" sz="1600" dirty="0">
                <a:solidFill>
                  <a:srgbClr val="73624F"/>
                </a:solidFill>
                <a:latin typeface="Arial"/>
                <a:cs typeface="Arial"/>
              </a:rPr>
              <a:t> </a:t>
            </a:r>
            <a:endParaRPr lang="en-US" sz="1600" dirty="0" smtClean="0">
              <a:solidFill>
                <a:srgbClr val="73624F"/>
              </a:solidFill>
              <a:latin typeface="Arial"/>
              <a:cs typeface="Arial"/>
            </a:endParaRPr>
          </a:p>
          <a:p>
            <a:r>
              <a:rPr lang="en-US" sz="1600" dirty="0" smtClean="0">
                <a:solidFill>
                  <a:srgbClr val="73624F"/>
                </a:solidFill>
                <a:latin typeface="Arial"/>
                <a:cs typeface="Arial"/>
              </a:rPr>
              <a:t>Cambridge</a:t>
            </a:r>
            <a:r>
              <a:rPr lang="en-US" sz="1600" dirty="0">
                <a:solidFill>
                  <a:srgbClr val="73624F"/>
                </a:solidFill>
                <a:latin typeface="Arial"/>
                <a:cs typeface="Arial"/>
              </a:rPr>
              <a:t>, MA 02142-1017</a:t>
            </a:r>
          </a:p>
          <a:p>
            <a:pPr>
              <a:spcBef>
                <a:spcPts val="1200"/>
              </a:spcBef>
            </a:pPr>
            <a:r>
              <a:rPr lang="ro-RO" sz="1600" dirty="0">
                <a:solidFill>
                  <a:srgbClr val="73624F"/>
                </a:solidFill>
                <a:latin typeface="Arial"/>
                <a:cs typeface="Arial"/>
              </a:rPr>
              <a:t>🌐</a:t>
            </a:r>
            <a:r>
              <a:rPr lang="en-US" sz="1600" dirty="0">
                <a:solidFill>
                  <a:srgbClr val="73624F"/>
                </a:solidFill>
                <a:latin typeface="Arial"/>
                <a:cs typeface="Arial"/>
              </a:rPr>
              <a:t>  </a:t>
            </a:r>
            <a:r>
              <a:rPr lang="en-US" sz="1600" u="sng" dirty="0">
                <a:solidFill>
                  <a:srgbClr val="73624F"/>
                </a:solidFill>
                <a:latin typeface="Arial"/>
                <a:cs typeface="Arial"/>
              </a:rPr>
              <a:t>http://</a:t>
            </a:r>
            <a:r>
              <a:rPr lang="en-US" sz="1600" u="sng" dirty="0" err="1" smtClean="0">
                <a:solidFill>
                  <a:srgbClr val="73624F"/>
                </a:solidFill>
                <a:latin typeface="Arial"/>
                <a:cs typeface="Arial"/>
              </a:rPr>
              <a:t>ceepr.mit.edu</a:t>
            </a:r>
            <a:r>
              <a:rPr lang="ro-RO" sz="1600" dirty="0" smtClean="0">
                <a:solidFill>
                  <a:srgbClr val="73624F"/>
                </a:solidFill>
                <a:latin typeface="Arial"/>
                <a:cs typeface="Arial"/>
              </a:rPr>
              <a:t/>
            </a:r>
            <a:br>
              <a:rPr lang="ro-RO" sz="1600" dirty="0" smtClean="0">
                <a:solidFill>
                  <a:srgbClr val="73624F"/>
                </a:solidFill>
                <a:latin typeface="Arial"/>
                <a:cs typeface="Arial"/>
              </a:rPr>
            </a:br>
            <a:r>
              <a:rPr lang="ro-RO" sz="1600" dirty="0" smtClean="0">
                <a:solidFill>
                  <a:srgbClr val="73624F"/>
                </a:solidFill>
                <a:latin typeface="Arial"/>
                <a:cs typeface="Arial"/>
              </a:rPr>
              <a:t>✉  </a:t>
            </a:r>
            <a:r>
              <a:rPr lang="ro-RO" sz="1600" u="sng" dirty="0" err="1" smtClean="0">
                <a:solidFill>
                  <a:srgbClr val="73624F"/>
                </a:solidFill>
                <a:latin typeface="Arial"/>
                <a:cs typeface="Arial"/>
              </a:rPr>
              <a:t>ceepr@mit.edu</a:t>
            </a:r>
            <a:endParaRPr lang="ro-RO" sz="1600" u="sng" dirty="0" smtClean="0">
              <a:solidFill>
                <a:srgbClr val="73624F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("/>
            </a:pPr>
            <a:r>
              <a:rPr lang="ro-RO" sz="1600" dirty="0" smtClean="0">
                <a:solidFill>
                  <a:srgbClr val="73624F"/>
                </a:solidFill>
                <a:latin typeface="Arial"/>
                <a:cs typeface="Arial"/>
              </a:rPr>
              <a:t> 617-253-3551 </a:t>
            </a:r>
            <a:r>
              <a:rPr lang="de-DE" b="1" dirty="0" smtClean="0">
                <a:solidFill>
                  <a:srgbClr val="73624F"/>
                </a:solidFill>
                <a:latin typeface="Arial"/>
                <a:ea typeface="ＭＳ Ｐゴシック" charset="0"/>
                <a:cs typeface="Arial"/>
                <a:sym typeface="Wingdings" charset="0"/>
              </a:rPr>
              <a:t></a:t>
            </a:r>
            <a:r>
              <a:rPr lang="ro-RO" sz="1600" dirty="0" smtClean="0">
                <a:solidFill>
                  <a:srgbClr val="73624F"/>
                </a:solidFill>
                <a:latin typeface="Arial"/>
                <a:cs typeface="Arial"/>
              </a:rPr>
              <a:t>    617-253-9845</a:t>
            </a:r>
          </a:p>
        </p:txBody>
      </p:sp>
    </p:spTree>
    <p:extLst>
      <p:ext uri="{BB962C8B-B14F-4D97-AF65-F5344CB8AC3E}">
        <p14:creationId xmlns:p14="http://schemas.microsoft.com/office/powerpoint/2010/main" val="7040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EEPR Colors">
      <a:dk1>
        <a:srgbClr val="566314"/>
      </a:dk1>
      <a:lt1>
        <a:srgbClr val="FFFFFF"/>
      </a:lt1>
      <a:dk2>
        <a:srgbClr val="6B5C48"/>
      </a:dk2>
      <a:lt2>
        <a:srgbClr val="CCE066"/>
      </a:lt2>
      <a:accent1>
        <a:srgbClr val="C8BDB4"/>
      </a:accent1>
      <a:accent2>
        <a:srgbClr val="A32633"/>
      </a:accent2>
      <a:accent3>
        <a:srgbClr val="2D340A"/>
      </a:accent3>
      <a:accent4>
        <a:srgbClr val="000000"/>
      </a:accent4>
      <a:accent5>
        <a:srgbClr val="443A32"/>
      </a:accent5>
      <a:accent6>
        <a:srgbClr val="8BA020"/>
      </a:accent6>
      <a:hlink>
        <a:srgbClr val="0000FF"/>
      </a:hlink>
      <a:folHlink>
        <a:srgbClr val="66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CEEPR Colors">
      <a:dk1>
        <a:srgbClr val="566314"/>
      </a:dk1>
      <a:lt1>
        <a:srgbClr val="FFFFFF"/>
      </a:lt1>
      <a:dk2>
        <a:srgbClr val="6B5C48"/>
      </a:dk2>
      <a:lt2>
        <a:srgbClr val="CCE066"/>
      </a:lt2>
      <a:accent1>
        <a:srgbClr val="C8BDB4"/>
      </a:accent1>
      <a:accent2>
        <a:srgbClr val="A32633"/>
      </a:accent2>
      <a:accent3>
        <a:srgbClr val="2D340A"/>
      </a:accent3>
      <a:accent4>
        <a:srgbClr val="000000"/>
      </a:accent4>
      <a:accent5>
        <a:srgbClr val="443A32"/>
      </a:accent5>
      <a:accent6>
        <a:srgbClr val="8BA020"/>
      </a:accent6>
      <a:hlink>
        <a:srgbClr val="0000FF"/>
      </a:hlink>
      <a:folHlink>
        <a:srgbClr val="66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CEEPR Colors">
      <a:dk1>
        <a:srgbClr val="566314"/>
      </a:dk1>
      <a:lt1>
        <a:srgbClr val="FFFFFF"/>
      </a:lt1>
      <a:dk2>
        <a:srgbClr val="6B5C48"/>
      </a:dk2>
      <a:lt2>
        <a:srgbClr val="CCE066"/>
      </a:lt2>
      <a:accent1>
        <a:srgbClr val="C8BDB4"/>
      </a:accent1>
      <a:accent2>
        <a:srgbClr val="A32633"/>
      </a:accent2>
      <a:accent3>
        <a:srgbClr val="2D340A"/>
      </a:accent3>
      <a:accent4>
        <a:srgbClr val="000000"/>
      </a:accent4>
      <a:accent5>
        <a:srgbClr val="443A32"/>
      </a:accent5>
      <a:accent6>
        <a:srgbClr val="8BA020"/>
      </a:accent6>
      <a:hlink>
        <a:srgbClr val="0000FF"/>
      </a:hlink>
      <a:folHlink>
        <a:srgbClr val="66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CEEPR Colors">
      <a:dk1>
        <a:srgbClr val="566314"/>
      </a:dk1>
      <a:lt1>
        <a:srgbClr val="FFFFFF"/>
      </a:lt1>
      <a:dk2>
        <a:srgbClr val="6B5C48"/>
      </a:dk2>
      <a:lt2>
        <a:srgbClr val="CCE066"/>
      </a:lt2>
      <a:accent1>
        <a:srgbClr val="C8BDB4"/>
      </a:accent1>
      <a:accent2>
        <a:srgbClr val="A32633"/>
      </a:accent2>
      <a:accent3>
        <a:srgbClr val="2D340A"/>
      </a:accent3>
      <a:accent4>
        <a:srgbClr val="000000"/>
      </a:accent4>
      <a:accent5>
        <a:srgbClr val="443A32"/>
      </a:accent5>
      <a:accent6>
        <a:srgbClr val="8BA020"/>
      </a:accent6>
      <a:hlink>
        <a:srgbClr val="0000FF"/>
      </a:hlink>
      <a:folHlink>
        <a:srgbClr val="66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CEEPR Colors">
      <a:dk1>
        <a:srgbClr val="566314"/>
      </a:dk1>
      <a:lt1>
        <a:srgbClr val="FFFFFF"/>
      </a:lt1>
      <a:dk2>
        <a:srgbClr val="6B5C48"/>
      </a:dk2>
      <a:lt2>
        <a:srgbClr val="CCE066"/>
      </a:lt2>
      <a:accent1>
        <a:srgbClr val="C8BDB4"/>
      </a:accent1>
      <a:accent2>
        <a:srgbClr val="A32633"/>
      </a:accent2>
      <a:accent3>
        <a:srgbClr val="2D340A"/>
      </a:accent3>
      <a:accent4>
        <a:srgbClr val="000000"/>
      </a:accent4>
      <a:accent5>
        <a:srgbClr val="443A32"/>
      </a:accent5>
      <a:accent6>
        <a:srgbClr val="8BA020"/>
      </a:accent6>
      <a:hlink>
        <a:srgbClr val="0000FF"/>
      </a:hlink>
      <a:folHlink>
        <a:srgbClr val="66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ustom Design">
  <a:themeElements>
    <a:clrScheme name="CEEPR Colors">
      <a:dk1>
        <a:srgbClr val="566314"/>
      </a:dk1>
      <a:lt1>
        <a:srgbClr val="FFFFFF"/>
      </a:lt1>
      <a:dk2>
        <a:srgbClr val="6B5C48"/>
      </a:dk2>
      <a:lt2>
        <a:srgbClr val="CCE066"/>
      </a:lt2>
      <a:accent1>
        <a:srgbClr val="C8BDB4"/>
      </a:accent1>
      <a:accent2>
        <a:srgbClr val="A32633"/>
      </a:accent2>
      <a:accent3>
        <a:srgbClr val="2D340A"/>
      </a:accent3>
      <a:accent4>
        <a:srgbClr val="000000"/>
      </a:accent4>
      <a:accent5>
        <a:srgbClr val="443A32"/>
      </a:accent5>
      <a:accent6>
        <a:srgbClr val="8BA020"/>
      </a:accent6>
      <a:hlink>
        <a:srgbClr val="0000FF"/>
      </a:hlink>
      <a:folHlink>
        <a:srgbClr val="66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Custom Design">
  <a:themeElements>
    <a:clrScheme name="CEEPR Colors">
      <a:dk1>
        <a:srgbClr val="566314"/>
      </a:dk1>
      <a:lt1>
        <a:srgbClr val="FFFFFF"/>
      </a:lt1>
      <a:dk2>
        <a:srgbClr val="6B5C48"/>
      </a:dk2>
      <a:lt2>
        <a:srgbClr val="CCE066"/>
      </a:lt2>
      <a:accent1>
        <a:srgbClr val="C8BDB4"/>
      </a:accent1>
      <a:accent2>
        <a:srgbClr val="A32633"/>
      </a:accent2>
      <a:accent3>
        <a:srgbClr val="2D340A"/>
      </a:accent3>
      <a:accent4>
        <a:srgbClr val="000000"/>
      </a:accent4>
      <a:accent5>
        <a:srgbClr val="443A32"/>
      </a:accent5>
      <a:accent6>
        <a:srgbClr val="8BA020"/>
      </a:accent6>
      <a:hlink>
        <a:srgbClr val="0000FF"/>
      </a:hlink>
      <a:folHlink>
        <a:srgbClr val="66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8203</TotalTime>
  <Words>136</Words>
  <Application>Microsoft Macintosh PowerPoint</Application>
  <PresentationFormat>On-screen Show (4:3)</PresentationFormat>
  <Paragraphs>36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.AppleSystemUIFont</vt:lpstr>
      <vt:lpstr>Calibri</vt:lpstr>
      <vt:lpstr>Franklin Gothic Book</vt:lpstr>
      <vt:lpstr>ＭＳ Ｐゴシック</vt:lpstr>
      <vt:lpstr>Verdana</vt:lpstr>
      <vt:lpstr>Wingdings</vt:lpstr>
      <vt:lpstr>Arial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Update on Views for Paris: Policy Implications  European Union</vt:lpstr>
      <vt:lpstr>PowerPoint Presentation</vt:lpstr>
      <vt:lpstr>PowerPoint Presentation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aresutek</dc:creator>
  <cp:lastModifiedBy>Michael Mehling</cp:lastModifiedBy>
  <cp:revision>306</cp:revision>
  <cp:lastPrinted>2018-01-24T13:27:31Z</cp:lastPrinted>
  <dcterms:created xsi:type="dcterms:W3CDTF">2013-09-23T17:15:05Z</dcterms:created>
  <dcterms:modified xsi:type="dcterms:W3CDTF">2018-03-28T11:57:40Z</dcterms:modified>
</cp:coreProperties>
</file>