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5" r:id="rId4"/>
  </p:sldMasterIdLst>
  <p:notesMasterIdLst>
    <p:notesMasterId r:id="rId29"/>
  </p:notesMasterIdLst>
  <p:handoutMasterIdLst>
    <p:handoutMasterId r:id="rId30"/>
  </p:handoutMasterIdLst>
  <p:sldIdLst>
    <p:sldId id="257" r:id="rId5"/>
    <p:sldId id="258" r:id="rId6"/>
    <p:sldId id="375" r:id="rId7"/>
    <p:sldId id="378" r:id="rId8"/>
    <p:sldId id="377" r:id="rId9"/>
    <p:sldId id="374" r:id="rId10"/>
    <p:sldId id="373" r:id="rId11"/>
    <p:sldId id="376" r:id="rId12"/>
    <p:sldId id="389" r:id="rId13"/>
    <p:sldId id="379" r:id="rId14"/>
    <p:sldId id="381" r:id="rId15"/>
    <p:sldId id="384" r:id="rId16"/>
    <p:sldId id="385" r:id="rId17"/>
    <p:sldId id="382" r:id="rId18"/>
    <p:sldId id="372" r:id="rId19"/>
    <p:sldId id="386" r:id="rId20"/>
    <p:sldId id="345" r:id="rId21"/>
    <p:sldId id="388" r:id="rId22"/>
    <p:sldId id="387" r:id="rId23"/>
    <p:sldId id="262" r:id="rId24"/>
    <p:sldId id="383" r:id="rId25"/>
    <p:sldId id="352" r:id="rId26"/>
    <p:sldId id="332" r:id="rId27"/>
    <p:sldId id="33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9" d="100"/>
          <a:sy n="109" d="100"/>
        </p:scale>
        <p:origin x="1296"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B7CF10AE-8FF3-4F6B-9663-562A6AAADB66}" type="datetimeFigureOut">
              <a:rPr lang="en-US" smtClean="0"/>
              <a:t>3/12/2018</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2DB20F0F-0C34-4C8A-9C91-5F26FA463397}" type="slidenum">
              <a:rPr lang="en-US" smtClean="0"/>
              <a:t>‹#›</a:t>
            </a:fld>
            <a:endParaRPr lang="en-US"/>
          </a:p>
        </p:txBody>
      </p:sp>
    </p:spTree>
    <p:extLst>
      <p:ext uri="{BB962C8B-B14F-4D97-AF65-F5344CB8AC3E}">
        <p14:creationId xmlns:p14="http://schemas.microsoft.com/office/powerpoint/2010/main" val="279760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0B628B9F-E74D-4CEB-81FD-5C2ECB325B2C}" type="datetimeFigureOut">
              <a:rPr lang="en-US" smtClean="0"/>
              <a:t>3/12/2018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7B088774-635F-4DEF-A29F-8F25751452E5}" type="slidenum">
              <a:rPr lang="en-US" smtClean="0"/>
              <a:t>‹#›</a:t>
            </a:fld>
            <a:endParaRPr lang="en-US"/>
          </a:p>
        </p:txBody>
      </p:sp>
    </p:spTree>
    <p:extLst>
      <p:ext uri="{BB962C8B-B14F-4D97-AF65-F5344CB8AC3E}">
        <p14:creationId xmlns:p14="http://schemas.microsoft.com/office/powerpoint/2010/main" val="76051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a:t>
            </a:fld>
            <a:endParaRPr lang="en-US"/>
          </a:p>
        </p:txBody>
      </p:sp>
    </p:spTree>
    <p:extLst>
      <p:ext uri="{BB962C8B-B14F-4D97-AF65-F5344CB8AC3E}">
        <p14:creationId xmlns:p14="http://schemas.microsoft.com/office/powerpoint/2010/main" val="407478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11</a:t>
            </a:fld>
            <a:endParaRPr lang="en-US"/>
          </a:p>
        </p:txBody>
      </p:sp>
    </p:spTree>
    <p:extLst>
      <p:ext uri="{BB962C8B-B14F-4D97-AF65-F5344CB8AC3E}">
        <p14:creationId xmlns:p14="http://schemas.microsoft.com/office/powerpoint/2010/main" val="55578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12</a:t>
            </a:fld>
            <a:endParaRPr lang="en-US"/>
          </a:p>
        </p:txBody>
      </p:sp>
    </p:spTree>
    <p:extLst>
      <p:ext uri="{BB962C8B-B14F-4D97-AF65-F5344CB8AC3E}">
        <p14:creationId xmlns:p14="http://schemas.microsoft.com/office/powerpoint/2010/main" val="235438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13</a:t>
            </a:fld>
            <a:endParaRPr lang="en-US"/>
          </a:p>
        </p:txBody>
      </p:sp>
    </p:spTree>
    <p:extLst>
      <p:ext uri="{BB962C8B-B14F-4D97-AF65-F5344CB8AC3E}">
        <p14:creationId xmlns:p14="http://schemas.microsoft.com/office/powerpoint/2010/main" val="3043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16</a:t>
            </a:fld>
            <a:endParaRPr lang="en-US"/>
          </a:p>
        </p:txBody>
      </p:sp>
    </p:spTree>
    <p:extLst>
      <p:ext uri="{BB962C8B-B14F-4D97-AF65-F5344CB8AC3E}">
        <p14:creationId xmlns:p14="http://schemas.microsoft.com/office/powerpoint/2010/main" val="60100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18</a:t>
            </a:fld>
            <a:endParaRPr lang="en-US"/>
          </a:p>
        </p:txBody>
      </p:sp>
    </p:spTree>
    <p:extLst>
      <p:ext uri="{BB962C8B-B14F-4D97-AF65-F5344CB8AC3E}">
        <p14:creationId xmlns:p14="http://schemas.microsoft.com/office/powerpoint/2010/main" val="143125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19</a:t>
            </a:fld>
            <a:endParaRPr lang="en-US"/>
          </a:p>
        </p:txBody>
      </p:sp>
    </p:spTree>
    <p:extLst>
      <p:ext uri="{BB962C8B-B14F-4D97-AF65-F5344CB8AC3E}">
        <p14:creationId xmlns:p14="http://schemas.microsoft.com/office/powerpoint/2010/main" val="175543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20</a:t>
            </a:fld>
            <a:endParaRPr lang="en-US"/>
          </a:p>
        </p:txBody>
      </p:sp>
    </p:spTree>
    <p:extLst>
      <p:ext uri="{BB962C8B-B14F-4D97-AF65-F5344CB8AC3E}">
        <p14:creationId xmlns:p14="http://schemas.microsoft.com/office/powerpoint/2010/main" val="407478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21</a:t>
            </a:fld>
            <a:endParaRPr lang="en-US"/>
          </a:p>
        </p:txBody>
      </p:sp>
    </p:spTree>
    <p:extLst>
      <p:ext uri="{BB962C8B-B14F-4D97-AF65-F5344CB8AC3E}">
        <p14:creationId xmlns:p14="http://schemas.microsoft.com/office/powerpoint/2010/main" val="217143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22</a:t>
            </a:fld>
            <a:endParaRPr lang="en-US"/>
          </a:p>
        </p:txBody>
      </p:sp>
    </p:spTree>
    <p:extLst>
      <p:ext uri="{BB962C8B-B14F-4D97-AF65-F5344CB8AC3E}">
        <p14:creationId xmlns:p14="http://schemas.microsoft.com/office/powerpoint/2010/main" val="419785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23</a:t>
            </a:fld>
            <a:endParaRPr lang="en-US"/>
          </a:p>
        </p:txBody>
      </p:sp>
    </p:spTree>
    <p:extLst>
      <p:ext uri="{BB962C8B-B14F-4D97-AF65-F5344CB8AC3E}">
        <p14:creationId xmlns:p14="http://schemas.microsoft.com/office/powerpoint/2010/main" val="394372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a:t>
            </a:fld>
            <a:endParaRPr lang="en-US"/>
          </a:p>
        </p:txBody>
      </p:sp>
    </p:spTree>
    <p:extLst>
      <p:ext uri="{BB962C8B-B14F-4D97-AF65-F5344CB8AC3E}">
        <p14:creationId xmlns:p14="http://schemas.microsoft.com/office/powerpoint/2010/main" val="4074785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24</a:t>
            </a:fld>
            <a:endParaRPr lang="en-US"/>
          </a:p>
        </p:txBody>
      </p:sp>
    </p:spTree>
    <p:extLst>
      <p:ext uri="{BB962C8B-B14F-4D97-AF65-F5344CB8AC3E}">
        <p14:creationId xmlns:p14="http://schemas.microsoft.com/office/powerpoint/2010/main" val="258721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3</a:t>
            </a:fld>
            <a:endParaRPr lang="en-US"/>
          </a:p>
        </p:txBody>
      </p:sp>
    </p:spTree>
    <p:extLst>
      <p:ext uri="{BB962C8B-B14F-4D97-AF65-F5344CB8AC3E}">
        <p14:creationId xmlns:p14="http://schemas.microsoft.com/office/powerpoint/2010/main" val="333760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4</a:t>
            </a:fld>
            <a:endParaRPr lang="en-US"/>
          </a:p>
        </p:txBody>
      </p:sp>
    </p:spTree>
    <p:extLst>
      <p:ext uri="{BB962C8B-B14F-4D97-AF65-F5344CB8AC3E}">
        <p14:creationId xmlns:p14="http://schemas.microsoft.com/office/powerpoint/2010/main" val="10064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5</a:t>
            </a:fld>
            <a:endParaRPr lang="en-US"/>
          </a:p>
        </p:txBody>
      </p:sp>
    </p:spTree>
    <p:extLst>
      <p:ext uri="{BB962C8B-B14F-4D97-AF65-F5344CB8AC3E}">
        <p14:creationId xmlns:p14="http://schemas.microsoft.com/office/powerpoint/2010/main" val="245674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6</a:t>
            </a:fld>
            <a:endParaRPr lang="en-US"/>
          </a:p>
        </p:txBody>
      </p:sp>
    </p:spTree>
    <p:extLst>
      <p:ext uri="{BB962C8B-B14F-4D97-AF65-F5344CB8AC3E}">
        <p14:creationId xmlns:p14="http://schemas.microsoft.com/office/powerpoint/2010/main" val="337788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7</a:t>
            </a:fld>
            <a:endParaRPr lang="en-US"/>
          </a:p>
        </p:txBody>
      </p:sp>
    </p:spTree>
    <p:extLst>
      <p:ext uri="{BB962C8B-B14F-4D97-AF65-F5344CB8AC3E}">
        <p14:creationId xmlns:p14="http://schemas.microsoft.com/office/powerpoint/2010/main" val="141339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DFD6D1B-8C5D-406B-AB22-8F963110C542}"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228600" indent="-228600"/>
            <a:r>
              <a:rPr lang="en-US"/>
              <a:t>Important Points:</a:t>
            </a:r>
          </a:p>
          <a:p>
            <a:pPr marL="228600" indent="-228600">
              <a:buFontTx/>
              <a:buAutoNum type="arabicPeriod"/>
            </a:pPr>
            <a:r>
              <a:rPr lang="en-US"/>
              <a:t>Human-caused impacts on the concentrations of methane and nitrous oxide in the atmosphere are huge, on the same order of importance as the annual increase in atmospheric CO2 from fossil fuel use (about 3 petagrams carbon per year)</a:t>
            </a:r>
          </a:p>
          <a:p>
            <a:pPr marL="228600" indent="-228600">
              <a:buFontTx/>
              <a:buAutoNum type="arabicPeriod"/>
            </a:pPr>
            <a:r>
              <a:rPr lang="en-US"/>
              <a:t>Agriculture dominates both fluxes: &gt;50% of methane and &gt;75% of nitrous oxide are from agricultural sources</a:t>
            </a:r>
          </a:p>
          <a:p>
            <a:pPr marL="228600" indent="-228600">
              <a:buFontTx/>
              <a:buAutoNum type="arabicPeriod"/>
            </a:pPr>
            <a:r>
              <a:rPr lang="en-US"/>
              <a:t>There is thus a huge potential for agriculture to contribute to greenhouse gas mitigation.</a:t>
            </a:r>
          </a:p>
          <a:p>
            <a:pPr marL="228600" indent="-228600">
              <a:buFontTx/>
              <a:buAutoNum type="arabicPeriod"/>
            </a:pPr>
            <a:r>
              <a:rPr lang="en-US"/>
              <a:t>For additional information: Phil Robertson; robertson@kbs.msu.edu; 269 / 671-2267.</a:t>
            </a:r>
          </a:p>
        </p:txBody>
      </p:sp>
    </p:spTree>
    <p:extLst>
      <p:ext uri="{BB962C8B-B14F-4D97-AF65-F5344CB8AC3E}">
        <p14:creationId xmlns:p14="http://schemas.microsoft.com/office/powerpoint/2010/main" val="174336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9373-EF6F-4020-968D-0FA296A0A600}" type="slidenum">
              <a:rPr lang="en-US" smtClean="0"/>
              <a:t>9</a:t>
            </a:fld>
            <a:endParaRPr lang="en-US"/>
          </a:p>
        </p:txBody>
      </p:sp>
    </p:spTree>
    <p:extLst>
      <p:ext uri="{BB962C8B-B14F-4D97-AF65-F5344CB8AC3E}">
        <p14:creationId xmlns:p14="http://schemas.microsoft.com/office/powerpoint/2010/main" val="146746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CC084-86DD-4D17-8BEF-E788DE1D1C1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230368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C084-86DD-4D17-8BEF-E788DE1D1C1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190037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C084-86DD-4D17-8BEF-E788DE1D1C1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241088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F91CB4-0D1D-467C-A299-88238BCA98D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9066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E6E319-ACDF-4156-B06A-AF14D37637F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2525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3E9DB8-C47E-4105-BB1A-FF0B08932279}"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5711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46AA52-0B17-452A-8EE2-7FAC12156C6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55736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BC426E-FA78-4E97-9E9C-EE474558FFF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9032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4AE732-75F4-4DD5-BEE0-DBBB303B44A1}"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806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3F83BB-AA82-46A9-88A0-3DCFE972C9A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03729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59B4B3-BD88-49A0-8F97-A7495F0E8BF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1149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C084-86DD-4D17-8BEF-E788DE1D1C1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279471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4AD925-A27A-4E70-99DA-B49F80DC36A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592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7F4BE1-35B3-4022-830D-55E7E8C7F91C}"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8796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B8D43A-C0CE-4EFB-A69E-70464407CD98}"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9602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19EEFC-86E6-4ECA-995F-B3DCD9E3C48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59785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74C42F-961D-46F1-A4F0-430CB89211C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73614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304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Tree>
    <p:extLst>
      <p:ext uri="{BB962C8B-B14F-4D97-AF65-F5344CB8AC3E}">
        <p14:creationId xmlns:p14="http://schemas.microsoft.com/office/powerpoint/2010/main" val="170825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
        <p:nvSpPr>
          <p:cNvPr id="4" name="Text Placeholder 4"/>
          <p:cNvSpPr>
            <a:spLocks noGrp="1"/>
          </p:cNvSpPr>
          <p:nvPr>
            <p:ph type="body" sz="quarter" idx="10"/>
          </p:nvPr>
        </p:nvSpPr>
        <p:spPr>
          <a:xfrm>
            <a:off x="250826" y="1341439"/>
            <a:ext cx="8642351" cy="4535486"/>
          </a:xfrm>
          <a:prstGeom prst="rect">
            <a:avLst/>
          </a:prstGeom>
        </p:spPr>
        <p:txBody>
          <a:bodyPr lIns="18000" tIns="36000" rIns="18000" bIns="36000"/>
          <a:lstStyle>
            <a:lvl1pPr marL="0" indent="0" algn="just">
              <a:spcBef>
                <a:spcPts val="0"/>
              </a:spcBef>
              <a:buFontTx/>
              <a:buNone/>
              <a:defRPr sz="24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384023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498"/>
          </a:xfrm>
          <a:prstGeom prst="rect">
            <a:avLst/>
          </a:prstGeom>
        </p:spPr>
        <p:txBody>
          <a:bodyPr lIns="0" tIns="36000" rIns="0" bIns="36000"/>
          <a:lstStyle>
            <a:lvl1pPr algn="l">
              <a:defRPr sz="2400" b="1" baseline="0">
                <a:solidFill>
                  <a:schemeClr val="bg1"/>
                </a:solidFill>
              </a:defRPr>
            </a:lvl1pPr>
          </a:lstStyle>
          <a:p>
            <a:r>
              <a:rPr lang="en-US" smtClean="0"/>
              <a:t>Click to edit Master title style</a:t>
            </a:r>
            <a:endParaRPr lang="en-GB"/>
          </a:p>
        </p:txBody>
      </p:sp>
      <p:sp>
        <p:nvSpPr>
          <p:cNvPr id="4" name="Text Placeholder 4"/>
          <p:cNvSpPr>
            <a:spLocks noGrp="1"/>
          </p:cNvSpPr>
          <p:nvPr>
            <p:ph type="body" sz="quarter" idx="10"/>
          </p:nvPr>
        </p:nvSpPr>
        <p:spPr>
          <a:xfrm>
            <a:off x="250826" y="1341439"/>
            <a:ext cx="8642351" cy="4535486"/>
          </a:xfrm>
          <a:prstGeom prst="rect">
            <a:avLst/>
          </a:prstGeom>
          <a:solidFill>
            <a:schemeClr val="accent2"/>
          </a:solidFill>
          <a:effectLst/>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72047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250826" y="1341439"/>
            <a:ext cx="8642351" cy="4535486"/>
          </a:xfrm>
          <a:prstGeom prst="rect">
            <a:avLst/>
          </a:prstGeom>
        </p:spPr>
        <p:txBody>
          <a:bodyPr lIns="18000" tIns="36000" rIns="18000" bIns="36000"/>
          <a:lstStyle>
            <a:lvl1pPr marL="270000" indent="-270000">
              <a:lnSpc>
                <a:spcPct val="100000"/>
              </a:lnSpc>
              <a:spcBef>
                <a:spcPts val="300"/>
              </a:spcBef>
              <a:spcAft>
                <a:spcPts val="1200"/>
              </a:spcAft>
              <a:buClr>
                <a:srgbClr val="5492CD"/>
              </a:buClr>
              <a:buSzPct val="125000"/>
              <a:buFont typeface="Arial" panose="020B0604020202020204" pitchFamily="34" charset="0"/>
              <a:buChar char="•"/>
              <a:defRPr sz="2400" b="0" baseline="0">
                <a:solidFill>
                  <a:schemeClr val="tx1"/>
                </a:solidFill>
              </a:defRPr>
            </a:lvl1pPr>
            <a:lvl2pPr marL="540000" indent="-270000">
              <a:spcBef>
                <a:spcPts val="0"/>
              </a:spcBef>
              <a:spcAft>
                <a:spcPts val="900"/>
              </a:spcAft>
              <a:buClr>
                <a:srgbClr val="5492CD"/>
              </a:buClr>
              <a:buSzPct val="100000"/>
              <a:buFont typeface="Arial" panose="020B0604020202020204" pitchFamily="34" charset="0"/>
              <a:buChar char="•"/>
              <a:defRPr sz="2000">
                <a:solidFill>
                  <a:schemeClr val="tx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1793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CC084-86DD-4D17-8BEF-E788DE1D1C1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2415113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6" y="1341439"/>
            <a:ext cx="8642351" cy="4535486"/>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1737201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6" y="1772816"/>
            <a:ext cx="8642351" cy="4104108"/>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p:nvPr>
        </p:nvSpPr>
        <p:spPr>
          <a:xfrm>
            <a:off x="250386" y="1340769"/>
            <a:ext cx="8642791" cy="432073"/>
          </a:xfrm>
          <a:prstGeom prst="rect">
            <a:avLst/>
          </a:prstGeom>
        </p:spPr>
        <p:txBody>
          <a:bodyPr lIns="18000" tIns="36000" rIns="18000" bIns="36000"/>
          <a:lstStyle>
            <a:lvl1pPr marL="0" indent="0">
              <a:buFontTx/>
              <a:buNone/>
              <a:defRPr sz="2000" b="1">
                <a:solidFill>
                  <a:schemeClr val="tx1"/>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362538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549A39-9743-4BA2-BC6A-8B833CD7DB49}" type="slidenum">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82153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FF6D866-6A20-4C23-A0F0-5918C6FB4DD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4403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BC7DCF2-75A7-4A10-A2B0-C91F2C1BFC0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63163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B6C721-15B5-435B-AB9C-2DE8B8B683EC}"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6608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45087FC-ECAB-4A70-B803-61783F388AC1}"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59692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3D4185A-22F3-4976-A0F9-1E39F35CC14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68104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188D64-9396-48C3-BF4A-1448E86D734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41800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7165A6-200E-45D0-AB0B-2C98342667D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371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CC084-86DD-4D17-8BEF-E788DE1D1C1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3818504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04D0D3-E4F7-4F05-8826-1DCB5BAA220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74996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FA7CF95-4250-4A88-ACE0-AC03D8D3C305}"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22326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B1578F6-76FE-4E67-9F45-11ADEB83E0F7}"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1860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F406271-CCFD-4D25-AF2D-D75AB1C98894}"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4929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46B3595-7995-4DD6-8043-0622834428ED}"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1986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100013"/>
            <a:ext cx="8586787" cy="1143000"/>
          </a:xfrm>
        </p:spPr>
        <p:txBody>
          <a:bodyPr/>
          <a:lstStyle/>
          <a:p>
            <a:r>
              <a:rPr lang="en-US"/>
              <a:t>Click to edit Master title style</a:t>
            </a:r>
          </a:p>
        </p:txBody>
      </p:sp>
      <p:sp>
        <p:nvSpPr>
          <p:cNvPr id="3" name="Text Placeholder 2"/>
          <p:cNvSpPr>
            <a:spLocks noGrp="1"/>
          </p:cNvSpPr>
          <p:nvPr>
            <p:ph type="body" sz="half" idx="1"/>
          </p:nvPr>
        </p:nvSpPr>
        <p:spPr>
          <a:xfrm>
            <a:off x="233363" y="1509713"/>
            <a:ext cx="419258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8350" y="1509713"/>
            <a:ext cx="41941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35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Tree>
    <p:extLst>
      <p:ext uri="{BB962C8B-B14F-4D97-AF65-F5344CB8AC3E}">
        <p14:creationId xmlns:p14="http://schemas.microsoft.com/office/powerpoint/2010/main" val="985293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250826" y="1341439"/>
            <a:ext cx="8642351" cy="4535486"/>
          </a:xfrm>
          <a:prstGeom prst="rect">
            <a:avLst/>
          </a:prstGeom>
        </p:spPr>
        <p:txBody>
          <a:bodyPr lIns="18000" tIns="36000" rIns="18000" bIns="36000"/>
          <a:lstStyle>
            <a:lvl1pPr marL="270000" indent="-270000">
              <a:lnSpc>
                <a:spcPct val="100000"/>
              </a:lnSpc>
              <a:spcBef>
                <a:spcPts val="300"/>
              </a:spcBef>
              <a:spcAft>
                <a:spcPts val="1200"/>
              </a:spcAft>
              <a:buClr>
                <a:srgbClr val="5492CD"/>
              </a:buClr>
              <a:buSzPct val="125000"/>
              <a:buFont typeface="Arial" panose="020B0604020202020204" pitchFamily="34" charset="0"/>
              <a:buChar char="•"/>
              <a:defRPr sz="2400" b="0" baseline="0">
                <a:solidFill>
                  <a:schemeClr val="tx1"/>
                </a:solidFill>
              </a:defRPr>
            </a:lvl1pPr>
            <a:lvl2pPr marL="540000" indent="-270000">
              <a:spcBef>
                <a:spcPts val="0"/>
              </a:spcBef>
              <a:spcAft>
                <a:spcPts val="900"/>
              </a:spcAft>
              <a:buClr>
                <a:srgbClr val="5492CD"/>
              </a:buClr>
              <a:buSzPct val="100000"/>
              <a:buFont typeface="Arial" panose="020B0604020202020204" pitchFamily="34" charset="0"/>
              <a:buChar char="•"/>
              <a:defRPr sz="2000">
                <a:solidFill>
                  <a:schemeClr val="tx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1345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CC084-86DD-4D17-8BEF-E788DE1D1C12}"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18492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CC084-86DD-4D17-8BEF-E788DE1D1C12}"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320210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CC084-86DD-4D17-8BEF-E788DE1D1C12}"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382015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CC084-86DD-4D17-8BEF-E788DE1D1C1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37147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CC084-86DD-4D17-8BEF-E788DE1D1C1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50E15-09F9-420A-B20F-6E93071C02E1}" type="slidenum">
              <a:rPr lang="en-US" smtClean="0"/>
              <a:t>‹#›</a:t>
            </a:fld>
            <a:endParaRPr lang="en-US"/>
          </a:p>
        </p:txBody>
      </p:sp>
    </p:spTree>
    <p:extLst>
      <p:ext uri="{BB962C8B-B14F-4D97-AF65-F5344CB8AC3E}">
        <p14:creationId xmlns:p14="http://schemas.microsoft.com/office/powerpoint/2010/main" val="147750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4.jpe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C084-86DD-4D17-8BEF-E788DE1D1C12}" type="datetimeFigureOut">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50E15-09F9-420A-B20F-6E93071C02E1}" type="slidenum">
              <a:rPr lang="en-US" smtClean="0"/>
              <a:t>‹#›</a:t>
            </a:fld>
            <a:endParaRPr lang="en-US"/>
          </a:p>
        </p:txBody>
      </p:sp>
      <p:sp>
        <p:nvSpPr>
          <p:cNvPr id="7" name="Rectangle 6"/>
          <p:cNvSpPr/>
          <p:nvPr userDrawn="1"/>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89650" y="6203578"/>
            <a:ext cx="896471" cy="582706"/>
            <a:chOff x="152400" y="6167718"/>
            <a:chExt cx="896471" cy="582706"/>
          </a:xfrm>
        </p:grpSpPr>
        <p:sp>
          <p:nvSpPr>
            <p:cNvPr id="9" name="Rectangle 8"/>
            <p:cNvSpPr/>
            <p:nvPr/>
          </p:nvSpPr>
          <p:spPr>
            <a:xfrm>
              <a:off x="152400" y="6167718"/>
              <a:ext cx="896471" cy="58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600" y="6177728"/>
              <a:ext cx="739686" cy="538738"/>
            </a:xfrm>
            <a:prstGeom prst="rect">
              <a:avLst/>
            </a:prstGeom>
          </p:spPr>
        </p:pic>
      </p:gr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12" name="Rectangle 11"/>
          <p:cNvSpPr/>
          <p:nvPr userDrawn="1"/>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733655">
            <a:off x="8466296" y="6223484"/>
            <a:ext cx="528858" cy="532384"/>
          </a:xfrm>
          <a:prstGeom prst="rect">
            <a:avLst/>
          </a:prstGeom>
        </p:spPr>
      </p:pic>
    </p:spTree>
    <p:extLst>
      <p:ext uri="{BB962C8B-B14F-4D97-AF65-F5344CB8AC3E}">
        <p14:creationId xmlns:p14="http://schemas.microsoft.com/office/powerpoint/2010/main" val="369446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30F585-2B09-4D78-B9A1-24759AF592AB}"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2658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7938" y="0"/>
            <a:ext cx="9144001" cy="90488"/>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110" charset="0"/>
              <a:ea typeface="+mn-ea"/>
              <a:cs typeface="MS PGothic" pitchFamily="34" charset="-128"/>
            </a:endParaRPr>
          </a:p>
        </p:txBody>
      </p:sp>
      <p:pic>
        <p:nvPicPr>
          <p:cNvPr id="3075"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08625" y="6145213"/>
            <a:ext cx="3375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p:cNvSpPr txBox="1">
            <a:spLocks noChangeArrowheads="1"/>
          </p:cNvSpPr>
          <p:nvPr userDrawn="1"/>
        </p:nvSpPr>
        <p:spPr bwMode="auto">
          <a:xfrm>
            <a:off x="250825" y="6237288"/>
            <a:ext cx="2305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panose="020B0604020202020204" pitchFamily="34" charset="0"/>
              </a:defRPr>
            </a:lvl1pPr>
            <a:lvl2pPr marL="742950" indent="-285750">
              <a:defRPr sz="1700">
                <a:solidFill>
                  <a:schemeClr val="tx1"/>
                </a:solidFill>
                <a:latin typeface="Arial" panose="020B0604020202020204" pitchFamily="34" charset="0"/>
              </a:defRPr>
            </a:lvl2pPr>
            <a:lvl3pPr marL="1143000" indent="-228600">
              <a:defRPr sz="1700">
                <a:solidFill>
                  <a:schemeClr val="tx1"/>
                </a:solidFill>
                <a:latin typeface="Arial" panose="020B0604020202020204" pitchFamily="34" charset="0"/>
              </a:defRPr>
            </a:lvl3pPr>
            <a:lvl4pPr marL="1600200" indent="-228600">
              <a:defRPr sz="1700">
                <a:solidFill>
                  <a:schemeClr val="tx1"/>
                </a:solidFill>
                <a:latin typeface="Arial" panose="020B0604020202020204" pitchFamily="34" charset="0"/>
              </a:defRPr>
            </a:lvl4pPr>
            <a:lvl5pPr marL="2057400" indent="-228600">
              <a:defRPr sz="1700">
                <a:solidFill>
                  <a:schemeClr val="tx1"/>
                </a:solidFill>
                <a:latin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100" b="0" i="0" u="none" strike="noStrike" kern="1200" cap="none" spc="0" normalizeH="0" baseline="0" noProof="0" smtClean="0">
                <a:ln>
                  <a:noFill/>
                </a:ln>
                <a:solidFill>
                  <a:srgbClr val="5492CD"/>
                </a:solidFill>
                <a:effectLst/>
                <a:uLnTx/>
                <a:uFillTx/>
                <a:latin typeface="Calibri" panose="020F0502020204030204" pitchFamily="34" charset="0"/>
                <a:ea typeface="Calibri" panose="020F0502020204030204" pitchFamily="34" charset="0"/>
                <a:cs typeface="Calibri" panose="020F0502020204030204" pitchFamily="34" charset="0"/>
              </a:rPr>
              <a:t>Working Group III contribution to the IPCC Fifth Assessment Report</a:t>
            </a:r>
            <a:endParaRPr kumimoji="0" lang="en-GB" altLang="en-US" sz="1100" b="0" i="0" u="none" strike="noStrike" kern="1200" cap="none" spc="0" normalizeH="0" baseline="0" noProof="0" smtClean="0">
              <a:ln>
                <a:noFill/>
              </a:ln>
              <a:solidFill>
                <a:srgbClr val="5492C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2762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50033"/>
            </a:gs>
            <a:gs pos="100000">
              <a:srgbClr val="51006E"/>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787C402-AEF2-4304-B797-6038F25C98B0}"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89823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6934" y="595954"/>
            <a:ext cx="7772400" cy="1470025"/>
          </a:xfrm>
        </p:spPr>
        <p:txBody>
          <a:bodyPr>
            <a:normAutofit fontScale="90000"/>
          </a:bodyPr>
          <a:lstStyle/>
          <a:p>
            <a:r>
              <a:rPr lang="en-US" dirty="0" smtClean="0"/>
              <a:t>Challenging Sectors for Mitigation: Agriculture, Forestry, and Other Land Uses</a:t>
            </a:r>
            <a:endParaRPr lang="en-US" dirty="0"/>
          </a:p>
        </p:txBody>
      </p:sp>
      <p:sp>
        <p:nvSpPr>
          <p:cNvPr id="3" name="Subtitle 2"/>
          <p:cNvSpPr>
            <a:spLocks noGrp="1"/>
          </p:cNvSpPr>
          <p:nvPr>
            <p:ph type="subTitle" idx="1"/>
          </p:nvPr>
        </p:nvSpPr>
        <p:spPr>
          <a:xfrm>
            <a:off x="1447800" y="2623935"/>
            <a:ext cx="6400800" cy="1752600"/>
          </a:xfrm>
        </p:spPr>
        <p:txBody>
          <a:bodyPr>
            <a:normAutofit/>
          </a:bodyPr>
          <a:lstStyle/>
          <a:p>
            <a:r>
              <a:rPr lang="en-US" dirty="0" smtClean="0"/>
              <a:t>Gary M Pierzynski, P.V.V. Prasad, C.W. Rice, B. Lynn, and R. Lollato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405241"/>
            <a:ext cx="1905000" cy="1640833"/>
          </a:xfrm>
          <a:prstGeom prst="rect">
            <a:avLst/>
          </a:prstGeom>
        </p:spPr>
      </p:pic>
    </p:spTree>
    <p:extLst>
      <p:ext uri="{BB962C8B-B14F-4D97-AF65-F5344CB8AC3E}">
        <p14:creationId xmlns:p14="http://schemas.microsoft.com/office/powerpoint/2010/main" val="301451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bwMode="auto">
          <a:xfrm>
            <a:off x="250825" y="304800"/>
            <a:ext cx="8642350" cy="604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dirty="0" smtClean="0"/>
              <a:t>Mitigation activities in the AFOLU sector</a:t>
            </a:r>
          </a:p>
        </p:txBody>
      </p:sp>
      <p:sp>
        <p:nvSpPr>
          <p:cNvPr id="14339" name="Text Placeholder 3"/>
          <p:cNvSpPr>
            <a:spLocks noGrp="1"/>
          </p:cNvSpPr>
          <p:nvPr>
            <p:ph type="body" sz="quarter" idx="10"/>
          </p:nvPr>
        </p:nvSpPr>
        <p:spPr bwMode="auto">
          <a:xfrm>
            <a:off x="250825" y="1066800"/>
            <a:ext cx="8642350"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indent="-269875" eaLnBrk="1" hangingPunct="1">
              <a:lnSpc>
                <a:spcPct val="150000"/>
              </a:lnSpc>
            </a:pPr>
            <a:r>
              <a:rPr lang="en-GB" altLang="en-US" dirty="0" smtClean="0"/>
              <a:t>Reductions in CH</a:t>
            </a:r>
            <a:r>
              <a:rPr lang="en-GB" altLang="en-US" baseline="-25000" dirty="0" smtClean="0"/>
              <a:t>4</a:t>
            </a:r>
            <a:r>
              <a:rPr lang="en-GB" altLang="en-US" dirty="0" smtClean="0"/>
              <a:t> or N</a:t>
            </a:r>
            <a:r>
              <a:rPr lang="en-GB" altLang="en-US" baseline="-25000" dirty="0" smtClean="0"/>
              <a:t>2</a:t>
            </a:r>
            <a:r>
              <a:rPr lang="en-GB" altLang="en-US" dirty="0" smtClean="0"/>
              <a:t>O emissions from croplands, grazing lands, and livestock.</a:t>
            </a:r>
            <a:endParaRPr lang="en-US" altLang="en-US" dirty="0" smtClean="0"/>
          </a:p>
          <a:p>
            <a:pPr marL="269875" indent="-269875" eaLnBrk="1" hangingPunct="1">
              <a:lnSpc>
                <a:spcPct val="150000"/>
              </a:lnSpc>
            </a:pPr>
            <a:r>
              <a:rPr lang="en-GB" altLang="en-US" dirty="0" smtClean="0"/>
              <a:t>Conservation of existing carbon stocks, e.g., forests, peatlands, and soil.</a:t>
            </a:r>
            <a:endParaRPr lang="en-US" altLang="en-US" dirty="0" smtClean="0"/>
          </a:p>
          <a:p>
            <a:pPr marL="269875" indent="-269875" eaLnBrk="1" hangingPunct="1">
              <a:lnSpc>
                <a:spcPct val="150000"/>
              </a:lnSpc>
            </a:pPr>
            <a:r>
              <a:rPr lang="en-GB" altLang="en-US" dirty="0" smtClean="0"/>
              <a:t>Reductions of carbon losses through management changes or by reducing losses of carbon-rich ecosystems.</a:t>
            </a:r>
            <a:endParaRPr lang="en-US" altLang="en-US" dirty="0" smtClean="0"/>
          </a:p>
          <a:p>
            <a:pPr marL="269875" indent="-269875" eaLnBrk="1" hangingPunct="1">
              <a:lnSpc>
                <a:spcPct val="150000"/>
              </a:lnSpc>
            </a:pPr>
            <a:r>
              <a:rPr lang="en-GB" altLang="en-US" dirty="0" smtClean="0"/>
              <a:t>Enhancement of carbon sequestration in soils, biota, and long-lived products.</a:t>
            </a:r>
            <a:endParaRPr lang="en-US" altLang="en-US" dirty="0" smtClean="0"/>
          </a:p>
          <a:p>
            <a:pPr marL="269875" indent="-269875" eaLnBrk="1" hangingPunct="1"/>
            <a:endParaRPr lang="en-US" altLang="en-US" sz="1800" dirty="0" smtClean="0"/>
          </a:p>
        </p:txBody>
      </p:sp>
    </p:spTree>
    <p:extLst>
      <p:ext uri="{BB962C8B-B14F-4D97-AF65-F5344CB8AC3E}">
        <p14:creationId xmlns:p14="http://schemas.microsoft.com/office/powerpoint/2010/main" val="88072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0" y="274638"/>
            <a:ext cx="8991600" cy="1143000"/>
          </a:xfrm>
        </p:spPr>
        <p:txBody>
          <a:bodyPr>
            <a:noAutofit/>
          </a:bodyPr>
          <a:lstStyle/>
          <a:p>
            <a:r>
              <a:rPr lang="en-US" sz="4000" dirty="0"/>
              <a:t>N management to reduce </a:t>
            </a:r>
            <a:r>
              <a:rPr lang="en-US" sz="4000" dirty="0" smtClean="0"/>
              <a:t>N</a:t>
            </a:r>
            <a:r>
              <a:rPr lang="en-US" sz="4000" baseline="-25000" dirty="0" smtClean="0"/>
              <a:t>2</a:t>
            </a:r>
            <a:r>
              <a:rPr lang="en-US" sz="4000" dirty="0" smtClean="0"/>
              <a:t>O</a:t>
            </a:r>
            <a:endParaRPr lang="en-US" sz="4000" dirty="0"/>
          </a:p>
        </p:txBody>
      </p:sp>
      <p:sp>
        <p:nvSpPr>
          <p:cNvPr id="8" name="Rectangle 3"/>
          <p:cNvSpPr txBox="1">
            <a:spLocks noChangeArrowheads="1"/>
          </p:cNvSpPr>
          <p:nvPr/>
        </p:nvSpPr>
        <p:spPr>
          <a:xfrm>
            <a:off x="609600" y="1423500"/>
            <a:ext cx="7772400" cy="441960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Timing</a:t>
            </a:r>
          </a:p>
          <a:p>
            <a:pPr lvl="1">
              <a:lnSpc>
                <a:spcPct val="90000"/>
              </a:lnSpc>
            </a:pPr>
            <a:r>
              <a:rPr lang="en-US" dirty="0" smtClean="0"/>
              <a:t>Split applications</a:t>
            </a:r>
          </a:p>
          <a:p>
            <a:pPr lvl="1">
              <a:lnSpc>
                <a:spcPct val="90000"/>
              </a:lnSpc>
            </a:pPr>
            <a:r>
              <a:rPr lang="en-US" dirty="0" smtClean="0"/>
              <a:t>Delayed applications</a:t>
            </a:r>
          </a:p>
          <a:p>
            <a:pPr lvl="1">
              <a:lnSpc>
                <a:spcPct val="90000"/>
              </a:lnSpc>
            </a:pPr>
            <a:r>
              <a:rPr lang="en-US" dirty="0" smtClean="0"/>
              <a:t>Use nitrification inhibitors</a:t>
            </a:r>
          </a:p>
          <a:p>
            <a:pPr>
              <a:lnSpc>
                <a:spcPct val="90000"/>
              </a:lnSpc>
            </a:pPr>
            <a:r>
              <a:rPr lang="en-US" dirty="0" smtClean="0"/>
              <a:t>Placement</a:t>
            </a:r>
          </a:p>
          <a:p>
            <a:pPr lvl="1">
              <a:lnSpc>
                <a:spcPct val="90000"/>
              </a:lnSpc>
            </a:pPr>
            <a:r>
              <a:rPr lang="en-US" dirty="0" smtClean="0"/>
              <a:t>Banded</a:t>
            </a:r>
          </a:p>
          <a:p>
            <a:pPr lvl="1">
              <a:lnSpc>
                <a:spcPct val="90000"/>
              </a:lnSpc>
            </a:pPr>
            <a:r>
              <a:rPr lang="en-US" dirty="0" smtClean="0"/>
              <a:t>Injected</a:t>
            </a:r>
          </a:p>
          <a:p>
            <a:pPr>
              <a:lnSpc>
                <a:spcPct val="90000"/>
              </a:lnSpc>
            </a:pPr>
            <a:r>
              <a:rPr lang="en-US" dirty="0" smtClean="0"/>
              <a:t>Utilized N from organic matter efficiently</a:t>
            </a:r>
          </a:p>
          <a:p>
            <a:pPr lvl="1">
              <a:lnSpc>
                <a:spcPct val="90000"/>
              </a:lnSpc>
            </a:pPr>
            <a:r>
              <a:rPr lang="en-US" dirty="0" smtClean="0"/>
              <a:t>Soil, crop residue, cover crops</a:t>
            </a:r>
          </a:p>
          <a:p>
            <a:pPr lvl="1">
              <a:lnSpc>
                <a:spcPct val="90000"/>
              </a:lnSpc>
            </a:pPr>
            <a:endParaRPr lang="en-US" dirty="0">
              <a:solidFill>
                <a:schemeClr val="bg1"/>
              </a:solidFill>
            </a:endParaRPr>
          </a:p>
        </p:txBody>
      </p:sp>
    </p:spTree>
    <p:extLst>
      <p:ext uri="{BB962C8B-B14F-4D97-AF65-F5344CB8AC3E}">
        <p14:creationId xmlns:p14="http://schemas.microsoft.com/office/powerpoint/2010/main" val="171649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Methane/N</a:t>
            </a:r>
            <a:r>
              <a:rPr lang="en-US" baseline="-25000" dirty="0" smtClean="0"/>
              <a:t>2</a:t>
            </a:r>
            <a:r>
              <a:rPr lang="en-US" dirty="0" smtClean="0"/>
              <a:t>O Emissions from Rice: Opportunities</a:t>
            </a:r>
            <a:endParaRPr lang="en-US" dirty="0"/>
          </a:p>
        </p:txBody>
      </p:sp>
      <p:sp>
        <p:nvSpPr>
          <p:cNvPr id="6" name="Content Placeholder 5"/>
          <p:cNvSpPr>
            <a:spLocks noGrp="1"/>
          </p:cNvSpPr>
          <p:nvPr>
            <p:ph idx="1"/>
          </p:nvPr>
        </p:nvSpPr>
        <p:spPr>
          <a:xfrm>
            <a:off x="228600" y="1828800"/>
            <a:ext cx="8229600" cy="4525963"/>
          </a:xfrm>
        </p:spPr>
        <p:txBody>
          <a:bodyPr/>
          <a:lstStyle/>
          <a:p>
            <a:r>
              <a:rPr lang="en-US" dirty="0" smtClean="0"/>
              <a:t>Water management</a:t>
            </a:r>
          </a:p>
          <a:p>
            <a:r>
              <a:rPr lang="en-US" dirty="0" smtClean="0"/>
              <a:t>Soil management – tillage</a:t>
            </a:r>
          </a:p>
          <a:p>
            <a:r>
              <a:rPr lang="en-US" dirty="0" smtClean="0"/>
              <a:t>Fertilizer placement</a:t>
            </a:r>
          </a:p>
          <a:p>
            <a:r>
              <a:rPr lang="en-US" dirty="0" smtClean="0"/>
              <a:t>Inhibitors/additives</a:t>
            </a:r>
          </a:p>
          <a:p>
            <a:r>
              <a:rPr lang="en-US" dirty="0" smtClean="0"/>
              <a:t>Genotypic differences</a:t>
            </a:r>
          </a:p>
          <a:p>
            <a:r>
              <a:rPr lang="en-US" dirty="0" smtClean="0"/>
              <a:t>Genetic manipulation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299" y="2057400"/>
            <a:ext cx="3910701" cy="3124200"/>
          </a:xfrm>
          <a:prstGeom prst="rect">
            <a:avLst/>
          </a:prstGeom>
        </p:spPr>
      </p:pic>
    </p:spTree>
    <p:extLst>
      <p:ext uri="{BB962C8B-B14F-4D97-AF65-F5344CB8AC3E}">
        <p14:creationId xmlns:p14="http://schemas.microsoft.com/office/powerpoint/2010/main" val="279435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Methane/N</a:t>
            </a:r>
            <a:r>
              <a:rPr lang="en-US" baseline="-25000" dirty="0" smtClean="0"/>
              <a:t>2</a:t>
            </a:r>
            <a:r>
              <a:rPr lang="en-US" dirty="0" smtClean="0"/>
              <a:t>O Emissions from Livestock: Opportunities</a:t>
            </a:r>
            <a:endParaRPr lang="en-US" dirty="0"/>
          </a:p>
        </p:txBody>
      </p:sp>
      <p:sp>
        <p:nvSpPr>
          <p:cNvPr id="6" name="Content Placeholder 5"/>
          <p:cNvSpPr>
            <a:spLocks noGrp="1"/>
          </p:cNvSpPr>
          <p:nvPr>
            <p:ph idx="1"/>
          </p:nvPr>
        </p:nvSpPr>
        <p:spPr>
          <a:xfrm>
            <a:off x="228600" y="1828800"/>
            <a:ext cx="8229600" cy="4525963"/>
          </a:xfrm>
        </p:spPr>
        <p:txBody>
          <a:bodyPr/>
          <a:lstStyle/>
          <a:p>
            <a:r>
              <a:rPr lang="en-US" dirty="0" smtClean="0"/>
              <a:t>Land management/use</a:t>
            </a:r>
          </a:p>
          <a:p>
            <a:r>
              <a:rPr lang="en-US" dirty="0" smtClean="0"/>
              <a:t>Diet intensification</a:t>
            </a:r>
          </a:p>
          <a:p>
            <a:r>
              <a:rPr lang="en-US" dirty="0" smtClean="0"/>
              <a:t>Diet additives</a:t>
            </a:r>
          </a:p>
          <a:p>
            <a:r>
              <a:rPr lang="en-US" dirty="0" smtClean="0"/>
              <a:t>Genetic selection</a:t>
            </a:r>
          </a:p>
          <a:p>
            <a:r>
              <a:rPr lang="en-US" dirty="0" smtClean="0"/>
              <a:t>Immunization</a:t>
            </a:r>
          </a:p>
          <a:p>
            <a:r>
              <a:rPr lang="en-US" dirty="0" smtClean="0"/>
              <a:t>Antimicrobials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00" y="2133600"/>
            <a:ext cx="4064000" cy="3048000"/>
          </a:xfrm>
          <a:prstGeom prst="rect">
            <a:avLst/>
          </a:prstGeom>
        </p:spPr>
      </p:pic>
    </p:spTree>
    <p:extLst>
      <p:ext uri="{BB962C8B-B14F-4D97-AF65-F5344CB8AC3E}">
        <p14:creationId xmlns:p14="http://schemas.microsoft.com/office/powerpoint/2010/main" val="363636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3938" name="Picture 2" descr="Wheat field"/>
          <p:cNvPicPr>
            <a:picLocks noChangeAspect="1" noChangeArrowheads="1"/>
          </p:cNvPicPr>
          <p:nvPr/>
        </p:nvPicPr>
        <p:blipFill>
          <a:blip r:embed="rId3" cstate="print">
            <a:lum bright="-30000" contrast="30000"/>
          </a:blip>
          <a:srcRect/>
          <a:stretch>
            <a:fillRect/>
          </a:stretch>
        </p:blipFill>
        <p:spPr bwMode="auto">
          <a:xfrm>
            <a:off x="0" y="-1588"/>
            <a:ext cx="9144000" cy="6859588"/>
          </a:xfrm>
          <a:prstGeom prst="rect">
            <a:avLst/>
          </a:prstGeom>
          <a:noFill/>
        </p:spPr>
      </p:pic>
      <p:sp>
        <p:nvSpPr>
          <p:cNvPr id="423939" name="Rectangle 3"/>
          <p:cNvSpPr>
            <a:spLocks noGrp="1" noChangeArrowheads="1"/>
          </p:cNvSpPr>
          <p:nvPr>
            <p:ph type="title"/>
          </p:nvPr>
        </p:nvSpPr>
        <p:spPr>
          <a:xfrm>
            <a:off x="685800" y="152400"/>
            <a:ext cx="7772400" cy="1143000"/>
          </a:xfrm>
        </p:spPr>
        <p:txBody>
          <a:bodyPr/>
          <a:lstStyle/>
          <a:p>
            <a:r>
              <a:rPr lang="en-US" sz="3600" dirty="0" smtClean="0">
                <a:solidFill>
                  <a:srgbClr val="FFFF00"/>
                </a:solidFill>
                <a:latin typeface="Arial" charset="0"/>
              </a:rPr>
              <a:t>Management </a:t>
            </a:r>
            <a:r>
              <a:rPr lang="en-US" sz="3600" dirty="0">
                <a:solidFill>
                  <a:srgbClr val="FFFF00"/>
                </a:solidFill>
                <a:latin typeface="Arial" charset="0"/>
              </a:rPr>
              <a:t>Strategies for C Sequestration</a:t>
            </a:r>
          </a:p>
        </p:txBody>
      </p:sp>
      <p:graphicFrame>
        <p:nvGraphicFramePr>
          <p:cNvPr id="423940" name="Object 4"/>
          <p:cNvGraphicFramePr>
            <a:graphicFrameLocks noGrp="1" noChangeAspect="1"/>
          </p:cNvGraphicFramePr>
          <p:nvPr>
            <p:ph type="tbl" idx="1"/>
          </p:nvPr>
        </p:nvGraphicFramePr>
        <p:xfrm>
          <a:off x="847725" y="2898775"/>
          <a:ext cx="7850188" cy="4572000"/>
        </p:xfrm>
        <a:graphic>
          <a:graphicData uri="http://schemas.openxmlformats.org/presentationml/2006/ole">
            <mc:AlternateContent xmlns:mc="http://schemas.openxmlformats.org/markup-compatibility/2006">
              <mc:Choice xmlns:v="urn:schemas-microsoft-com:vml" Requires="v">
                <p:oleObj spid="_x0000_s1050" name="Document" r:id="rId4" imgW="7721320" imgH="4514483" progId="Word.Document.8">
                  <p:embed/>
                </p:oleObj>
              </mc:Choice>
              <mc:Fallback>
                <p:oleObj name="Document" r:id="rId4" imgW="7721320" imgH="4514483" progId="Word.Document.8">
                  <p:embed/>
                  <p:pic>
                    <p:nvPicPr>
                      <p:cNvPr id="4239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2898775"/>
                        <a:ext cx="7850188"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3941" name="Text Box 5"/>
          <p:cNvSpPr txBox="1">
            <a:spLocks noChangeArrowheads="1"/>
          </p:cNvSpPr>
          <p:nvPr/>
        </p:nvSpPr>
        <p:spPr bwMode="auto">
          <a:xfrm>
            <a:off x="914400" y="1981200"/>
            <a:ext cx="7106433" cy="584775"/>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Develop </a:t>
            </a:r>
            <a:r>
              <a:rPr kumimoji="0" lang="en-US" sz="3200" b="0" i="0" u="none" strike="noStrike" kern="1200" cap="none" spc="0" normalizeH="0" baseline="0" noProof="0" dirty="0" smtClean="0">
                <a:ln>
                  <a:noFill/>
                </a:ln>
                <a:solidFill>
                  <a:srgbClr val="FFFFFF"/>
                </a:solidFill>
                <a:effectLst/>
                <a:uLnTx/>
                <a:uFillTx/>
                <a:latin typeface="Arial" charset="0"/>
                <a:ea typeface="+mn-ea"/>
                <a:cs typeface="+mn-cs"/>
              </a:rPr>
              <a:t>Management </a:t>
            </a:r>
            <a:r>
              <a:rPr kumimoji="0" lang="en-US" sz="3200" b="0" i="0" u="none" strike="noStrike" kern="1200" cap="none" spc="0" normalizeH="0" baseline="0" noProof="0" dirty="0">
                <a:ln>
                  <a:noFill/>
                </a:ln>
                <a:solidFill>
                  <a:srgbClr val="FFFFFF"/>
                </a:solidFill>
                <a:effectLst/>
                <a:uLnTx/>
                <a:uFillTx/>
                <a:latin typeface="Arial" charset="0"/>
                <a:ea typeface="+mn-ea"/>
                <a:cs typeface="+mn-cs"/>
              </a:rPr>
              <a:t>Programs that: </a:t>
            </a:r>
          </a:p>
        </p:txBody>
      </p:sp>
    </p:spTree>
    <p:extLst>
      <p:ext uri="{BB962C8B-B14F-4D97-AF65-F5344CB8AC3E}">
        <p14:creationId xmlns:p14="http://schemas.microsoft.com/office/powerpoint/2010/main" val="182651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808177"/>
          </a:xfrm>
        </p:spPr>
      </p:pic>
    </p:spTree>
    <p:extLst>
      <p:ext uri="{BB962C8B-B14F-4D97-AF65-F5344CB8AC3E}">
        <p14:creationId xmlns:p14="http://schemas.microsoft.com/office/powerpoint/2010/main" val="184117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Sustainable Intensification</a:t>
            </a:r>
            <a:endParaRPr lang="en-US" dirty="0"/>
          </a:p>
        </p:txBody>
      </p:sp>
      <p:sp>
        <p:nvSpPr>
          <p:cNvPr id="6" name="Content Placeholder 5"/>
          <p:cNvSpPr>
            <a:spLocks noGrp="1"/>
          </p:cNvSpPr>
          <p:nvPr>
            <p:ph idx="1"/>
          </p:nvPr>
        </p:nvSpPr>
        <p:spPr/>
        <p:txBody>
          <a:bodyPr/>
          <a:lstStyle/>
          <a:p>
            <a:r>
              <a:rPr lang="en-US" dirty="0" smtClean="0"/>
              <a:t>Valued outcomes maintained/increased while maintaining/improving environmental outcomes</a:t>
            </a:r>
          </a:p>
          <a:p>
            <a:r>
              <a:rPr lang="en-US" dirty="0" smtClean="0"/>
              <a:t>Intensive, semi-subsistence, subsistence</a:t>
            </a:r>
          </a:p>
          <a:p>
            <a:r>
              <a:rPr lang="en-US" dirty="0" smtClean="0"/>
              <a:t>Interventions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405241"/>
            <a:ext cx="1905000" cy="1640833"/>
          </a:xfrm>
          <a:prstGeom prst="rect">
            <a:avLst/>
          </a:prstGeom>
        </p:spPr>
      </p:pic>
    </p:spTree>
    <p:extLst>
      <p:ext uri="{BB962C8B-B14F-4D97-AF65-F5344CB8AC3E}">
        <p14:creationId xmlns:p14="http://schemas.microsoft.com/office/powerpoint/2010/main" val="50397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t="6200" r="873" b="72800"/>
          <a:stretch>
            <a:fillRect/>
          </a:stretch>
        </p:blipFill>
        <p:spPr bwMode="auto">
          <a:xfrm>
            <a:off x="1477973" y="4389125"/>
            <a:ext cx="6183205" cy="11521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b="29400"/>
          <a:stretch>
            <a:fillRect/>
          </a:stretch>
        </p:blipFill>
        <p:spPr bwMode="auto">
          <a:xfrm>
            <a:off x="325823" y="702245"/>
            <a:ext cx="8489034" cy="3873390"/>
          </a:xfrm>
          <a:prstGeom prst="rect">
            <a:avLst/>
          </a:prstGeom>
          <a:noFill/>
          <a:ln w="9525">
            <a:noFill/>
            <a:miter lim="800000"/>
            <a:headEnd/>
            <a:tailEnd/>
          </a:ln>
        </p:spPr>
      </p:pic>
      <p:sp>
        <p:nvSpPr>
          <p:cNvPr id="3" name="Rectangle 5"/>
          <p:cNvSpPr>
            <a:spLocks noChangeArrowheads="1"/>
          </p:cNvSpPr>
          <p:nvPr/>
        </p:nvSpPr>
        <p:spPr bwMode="auto">
          <a:xfrm>
            <a:off x="0" y="1"/>
            <a:ext cx="9143999" cy="663840"/>
          </a:xfrm>
          <a:prstGeom prst="rect">
            <a:avLst/>
          </a:prstGeom>
          <a:solidFill>
            <a:srgbClr val="660066"/>
          </a:solidFill>
          <a:ln w="12700">
            <a:noFill/>
            <a:miter lim="800000"/>
            <a:headEnd/>
            <a:tailEnd/>
          </a:ln>
          <a:effectLst/>
        </p:spPr>
        <p:txBody>
          <a:bodyPr lIns="90488" tIns="44450" rIns="90488" bIns="44450" anchor="ctr"/>
          <a:lstStyle/>
          <a:p>
            <a:pPr algn="ctr" eaLnBrk="0" hangingPunct="0">
              <a:defRPr/>
            </a:pPr>
            <a:r>
              <a:rPr lang="en-US" sz="2800" b="1" dirty="0" smtClean="0">
                <a:solidFill>
                  <a:srgbClr val="FFFF00"/>
                </a:solidFill>
                <a:effectLst>
                  <a:outerShdw blurRad="38100" dist="38100" dir="2700000" algn="tl">
                    <a:srgbClr val="000000"/>
                  </a:outerShdw>
                </a:effectLst>
              </a:rPr>
              <a:t>Sustainable Intensification: </a:t>
            </a:r>
            <a:r>
              <a:rPr lang="en-US" sz="2800" b="1" dirty="0" smtClean="0">
                <a:solidFill>
                  <a:schemeClr val="bg1"/>
                </a:solidFill>
                <a:effectLst>
                  <a:outerShdw blurRad="38100" dist="38100" dir="2700000" algn="tl">
                    <a:srgbClr val="000000"/>
                  </a:outerShdw>
                </a:effectLst>
              </a:rPr>
              <a:t>Frame Work</a:t>
            </a:r>
            <a:endParaRPr lang="en-US" sz="2800" b="1" dirty="0">
              <a:solidFill>
                <a:schemeClr val="bg1"/>
              </a:solidFill>
              <a:effectLst>
                <a:outerShdw blurRad="38100" dist="38100" dir="2700000" algn="tl">
                  <a:srgbClr val="000000"/>
                </a:outerShdw>
              </a:effectLst>
            </a:endParaRPr>
          </a:p>
        </p:txBody>
      </p:sp>
      <p:sp>
        <p:nvSpPr>
          <p:cNvPr id="5124" name="Rectangle 6"/>
          <p:cNvSpPr>
            <a:spLocks noChangeArrowheads="1"/>
          </p:cNvSpPr>
          <p:nvPr/>
        </p:nvSpPr>
        <p:spPr bwMode="auto">
          <a:xfrm>
            <a:off x="155575" y="125413"/>
            <a:ext cx="8832850" cy="6567487"/>
          </a:xfrm>
          <a:prstGeom prst="rect">
            <a:avLst/>
          </a:prstGeom>
          <a:noFill/>
          <a:ln w="9525">
            <a:solidFill>
              <a:schemeClr val="tx1"/>
            </a:solidFill>
            <a:miter lim="800000"/>
            <a:headEnd/>
            <a:tailEnd/>
          </a:ln>
        </p:spPr>
        <p:txBody>
          <a:bodyPr wrap="none" anchor="ctr"/>
          <a:lstStyle/>
          <a:p>
            <a:endParaRPr lang="en-US"/>
          </a:p>
        </p:txBody>
      </p:sp>
      <p:sp>
        <p:nvSpPr>
          <p:cNvPr id="7" name="Rectangle 4"/>
          <p:cNvSpPr>
            <a:spLocks noChangeArrowheads="1"/>
          </p:cNvSpPr>
          <p:nvPr/>
        </p:nvSpPr>
        <p:spPr bwMode="auto">
          <a:xfrm>
            <a:off x="0" y="5886920"/>
            <a:ext cx="9144000" cy="971080"/>
          </a:xfrm>
          <a:prstGeom prst="rect">
            <a:avLst/>
          </a:prstGeom>
          <a:solidFill>
            <a:srgbClr val="660066"/>
          </a:solidFill>
          <a:ln w="12700">
            <a:noFill/>
            <a:miter lim="800000"/>
            <a:headEnd/>
            <a:tailEnd/>
          </a:ln>
          <a:effectLst/>
        </p:spPr>
        <p:txBody>
          <a:bodyPr lIns="90488" tIns="44450" rIns="90488" bIns="44450" anchor="ctr"/>
          <a:lstStyle/>
          <a:p>
            <a:pPr algn="ctr" eaLnBrk="0" hangingPunct="0"/>
            <a:r>
              <a:rPr lang="en-US" sz="2400" b="1" dirty="0" smtClean="0">
                <a:solidFill>
                  <a:srgbClr val="FFFF00"/>
                </a:solidFill>
                <a:effectLst>
                  <a:outerShdw blurRad="38100" dist="38100" dir="2700000" algn="tl">
                    <a:srgbClr val="000000"/>
                  </a:outerShdw>
                </a:effectLst>
              </a:rPr>
              <a:t>Sustainable intensification will help improve productivity and resilience of small holding farmers.  </a:t>
            </a:r>
            <a:endParaRPr lang="en-US" sz="2400" b="1" baseline="-25000" dirty="0">
              <a:solidFill>
                <a:srgbClr val="FFFF00"/>
              </a:solidFill>
              <a:effectLst>
                <a:outerShdw blurRad="38100" dist="38100" dir="2700000" algn="tl">
                  <a:srgbClr val="000000"/>
                </a:outerShdw>
              </a:effectLst>
            </a:endParaRPr>
          </a:p>
        </p:txBody>
      </p:sp>
      <p:sp>
        <p:nvSpPr>
          <p:cNvPr id="9" name="TextBox 8"/>
          <p:cNvSpPr txBox="1"/>
          <p:nvPr/>
        </p:nvSpPr>
        <p:spPr>
          <a:xfrm>
            <a:off x="760703" y="5579680"/>
            <a:ext cx="8207953" cy="276999"/>
          </a:xfrm>
          <a:prstGeom prst="rect">
            <a:avLst/>
          </a:prstGeom>
          <a:noFill/>
        </p:spPr>
        <p:txBody>
          <a:bodyPr wrap="none" rtlCol="0">
            <a:spAutoFit/>
          </a:bodyPr>
          <a:lstStyle/>
          <a:p>
            <a:r>
              <a:rPr lang="en-US" sz="1200" dirty="0" smtClean="0"/>
              <a:t>The Montpellier Panel 2013. Sustainable Intensification: New Paradigm for African Agriculture. London: Agriculture for Impact.</a:t>
            </a:r>
            <a:endParaRPr lang="en-US" sz="1200" dirty="0"/>
          </a:p>
        </p:txBody>
      </p:sp>
      <p:sp>
        <p:nvSpPr>
          <p:cNvPr id="8" name="TextBox 7"/>
          <p:cNvSpPr txBox="1"/>
          <p:nvPr/>
        </p:nvSpPr>
        <p:spPr>
          <a:xfrm>
            <a:off x="7581199" y="6554964"/>
            <a:ext cx="1562800" cy="307777"/>
          </a:xfrm>
          <a:prstGeom prst="rect">
            <a:avLst/>
          </a:prstGeom>
          <a:noFill/>
        </p:spPr>
        <p:txBody>
          <a:bodyPr wrap="none" rtlCol="0">
            <a:spAutoFit/>
          </a:bodyPr>
          <a:lstStyle/>
          <a:p>
            <a:r>
              <a:rPr lang="en-US" sz="1400" dirty="0" smtClean="0">
                <a:solidFill>
                  <a:schemeClr val="bg1"/>
                </a:solidFill>
              </a:rPr>
              <a:t>Slide: Prasad, 2014</a:t>
            </a:r>
            <a:endParaRPr lang="en-US" sz="1400" dirty="0">
              <a:solidFill>
                <a:schemeClr val="bg1"/>
              </a:solidFill>
            </a:endParaRPr>
          </a:p>
        </p:txBody>
      </p:sp>
    </p:spTree>
    <p:extLst>
      <p:ext uri="{BB962C8B-B14F-4D97-AF65-F5344CB8AC3E}">
        <p14:creationId xmlns:p14="http://schemas.microsoft.com/office/powerpoint/2010/main" val="309958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Global food system is </a:t>
            </a:r>
            <a:r>
              <a:rPr lang="en-US" dirty="0" smtClean="0"/>
              <a:t>complex: Trade-offs</a:t>
            </a:r>
            <a:endParaRPr lang="en-US" dirty="0" smtClean="0"/>
          </a:p>
          <a:p>
            <a:r>
              <a:rPr lang="en-US" dirty="0" smtClean="0"/>
              <a:t>Agricultural production systems vary tremendously within short distances</a:t>
            </a:r>
          </a:p>
          <a:p>
            <a:r>
              <a:rPr lang="en-US" dirty="0" smtClean="0"/>
              <a:t>Solutions are </a:t>
            </a:r>
            <a:r>
              <a:rPr lang="en-US" dirty="0" smtClean="0"/>
              <a:t>local but need large-scale adoption of many interventions </a:t>
            </a:r>
            <a:r>
              <a:rPr lang="en-US" i="1" dirty="0" smtClean="0"/>
              <a:t>and</a:t>
            </a:r>
            <a:r>
              <a:rPr lang="en-US" dirty="0" smtClean="0"/>
              <a:t> wide-spread adoption of single interventions </a:t>
            </a:r>
            <a:endParaRPr lang="en-US" dirty="0" smtClean="0"/>
          </a:p>
          <a:p>
            <a:r>
              <a:rPr lang="en-US" dirty="0" smtClean="0"/>
              <a:t>Barriers to adoption of interventions difficult to overcome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49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914400" y="152400"/>
            <a:ext cx="7606146" cy="5866112"/>
          </a:xfrm>
          <a:prstGeom prst="rect">
            <a:avLst/>
          </a:prstGeom>
        </p:spPr>
      </p:pic>
    </p:spTree>
    <p:extLst>
      <p:ext uri="{BB962C8B-B14F-4D97-AF65-F5344CB8AC3E}">
        <p14:creationId xmlns:p14="http://schemas.microsoft.com/office/powerpoint/2010/main" val="223925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48334" y="91455"/>
            <a:ext cx="8229600" cy="1143000"/>
          </a:xfrm>
        </p:spPr>
        <p:txBody>
          <a:bodyPr/>
          <a:lstStyle/>
          <a:p>
            <a:r>
              <a:rPr lang="en-US" dirty="0" smtClean="0"/>
              <a:t>Outline</a:t>
            </a:r>
            <a:endParaRPr lang="en-US" dirty="0"/>
          </a:p>
        </p:txBody>
      </p:sp>
      <p:sp>
        <p:nvSpPr>
          <p:cNvPr id="6" name="Content Placeholder 5"/>
          <p:cNvSpPr>
            <a:spLocks noGrp="1"/>
          </p:cNvSpPr>
          <p:nvPr>
            <p:ph idx="1"/>
          </p:nvPr>
        </p:nvSpPr>
        <p:spPr>
          <a:xfrm>
            <a:off x="448334" y="1219200"/>
            <a:ext cx="8229600" cy="4525963"/>
          </a:xfrm>
        </p:spPr>
        <p:txBody>
          <a:bodyPr>
            <a:normAutofit/>
          </a:bodyPr>
          <a:lstStyle/>
          <a:p>
            <a:r>
              <a:rPr lang="en-US" dirty="0" smtClean="0"/>
              <a:t>Emissions from Agriculture, Forestry, and Other Land Uses</a:t>
            </a:r>
          </a:p>
          <a:p>
            <a:r>
              <a:rPr lang="en-US" dirty="0" smtClean="0"/>
              <a:t>Strategies for Reducing Emissions</a:t>
            </a:r>
          </a:p>
          <a:p>
            <a:r>
              <a:rPr lang="en-US" dirty="0" smtClean="0"/>
              <a:t>Challenges for Reducing Emissions</a:t>
            </a:r>
          </a:p>
          <a:p>
            <a:r>
              <a:rPr lang="en-US" dirty="0" smtClean="0"/>
              <a:t>Summary</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114800"/>
            <a:ext cx="3848100" cy="1920050"/>
          </a:xfrm>
          <a:prstGeom prst="rect">
            <a:avLst/>
          </a:prstGeom>
        </p:spPr>
      </p:pic>
    </p:spTree>
    <p:extLst>
      <p:ext uri="{BB962C8B-B14F-4D97-AF65-F5344CB8AC3E}">
        <p14:creationId xmlns:p14="http://schemas.microsoft.com/office/powerpoint/2010/main" val="3895848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Large-Scale Interventions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95456664"/>
              </p:ext>
            </p:extLst>
          </p:nvPr>
        </p:nvGraphicFramePr>
        <p:xfrm>
          <a:off x="457200" y="1433650"/>
          <a:ext cx="8229600" cy="40792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705043228"/>
                    </a:ext>
                  </a:extLst>
                </a:gridCol>
                <a:gridCol w="990600">
                  <a:extLst>
                    <a:ext uri="{9D8B030D-6E8A-4147-A177-3AD203B41FA5}">
                      <a16:colId xmlns:a16="http://schemas.microsoft.com/office/drawing/2014/main" val="1669797471"/>
                    </a:ext>
                  </a:extLst>
                </a:gridCol>
                <a:gridCol w="1371600">
                  <a:extLst>
                    <a:ext uri="{9D8B030D-6E8A-4147-A177-3AD203B41FA5}">
                      <a16:colId xmlns:a16="http://schemas.microsoft.com/office/drawing/2014/main" val="920107997"/>
                    </a:ext>
                  </a:extLst>
                </a:gridCol>
                <a:gridCol w="1371600">
                  <a:extLst>
                    <a:ext uri="{9D8B030D-6E8A-4147-A177-3AD203B41FA5}">
                      <a16:colId xmlns:a16="http://schemas.microsoft.com/office/drawing/2014/main" val="3706170155"/>
                    </a:ext>
                  </a:extLst>
                </a:gridCol>
                <a:gridCol w="1371600">
                  <a:extLst>
                    <a:ext uri="{9D8B030D-6E8A-4147-A177-3AD203B41FA5}">
                      <a16:colId xmlns:a16="http://schemas.microsoft.com/office/drawing/2014/main" val="2247325945"/>
                    </a:ext>
                  </a:extLst>
                </a:gridCol>
                <a:gridCol w="1371600">
                  <a:extLst>
                    <a:ext uri="{9D8B030D-6E8A-4147-A177-3AD203B41FA5}">
                      <a16:colId xmlns:a16="http://schemas.microsoft.com/office/drawing/2014/main" val="3741631649"/>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r>
                        <a:rPr lang="en-US" dirty="0" smtClean="0"/>
                        <a:t>Maize</a:t>
                      </a:r>
                      <a:endParaRPr lang="en-US" dirty="0"/>
                    </a:p>
                  </a:txBody>
                  <a:tcPr/>
                </a:tc>
                <a:tc>
                  <a:txBody>
                    <a:bodyPr/>
                    <a:lstStyle/>
                    <a:p>
                      <a:pPr algn="ctr"/>
                      <a:r>
                        <a:rPr lang="en-US" dirty="0" smtClean="0"/>
                        <a:t>Rice</a:t>
                      </a:r>
                      <a:endParaRPr lang="en-US" dirty="0"/>
                    </a:p>
                  </a:txBody>
                  <a:tcPr/>
                </a:tc>
                <a:tc>
                  <a:txBody>
                    <a:bodyPr/>
                    <a:lstStyle/>
                    <a:p>
                      <a:pPr algn="ctr"/>
                      <a:r>
                        <a:rPr lang="en-US" dirty="0" smtClean="0"/>
                        <a:t>Wheat</a:t>
                      </a:r>
                      <a:endParaRPr lang="en-US" dirty="0"/>
                    </a:p>
                  </a:txBody>
                  <a:tcPr/>
                </a:tc>
                <a:tc>
                  <a:txBody>
                    <a:bodyPr/>
                    <a:lstStyle/>
                    <a:p>
                      <a:pPr algn="ctr"/>
                      <a:r>
                        <a:rPr lang="en-US" dirty="0" smtClean="0"/>
                        <a:t>Total</a:t>
                      </a:r>
                      <a:endParaRPr lang="en-US" dirty="0"/>
                    </a:p>
                  </a:txBody>
                  <a:tcPr/>
                </a:tc>
                <a:extLst>
                  <a:ext uri="{0D108BD9-81ED-4DB2-BD59-A6C34878D82A}">
                    <a16:rowId xmlns:a16="http://schemas.microsoft.com/office/drawing/2014/main" val="378494744"/>
                  </a:ext>
                </a:extLst>
              </a:tr>
              <a:tr h="370840">
                <a:tc>
                  <a:txBody>
                    <a:bodyPr/>
                    <a:lstStyle/>
                    <a:p>
                      <a:pPr algn="ctr"/>
                      <a:r>
                        <a:rPr lang="en-US" dirty="0" smtClean="0"/>
                        <a:t>Area (million ha)</a:t>
                      </a:r>
                      <a:endParaRPr lang="en-US" dirty="0"/>
                    </a:p>
                  </a:txBody>
                  <a:tcPr/>
                </a:tc>
                <a:tc>
                  <a:txBody>
                    <a:bodyPr/>
                    <a:lstStyle/>
                    <a:p>
                      <a:pPr algn="ctr"/>
                      <a:endParaRPr lang="en-US" dirty="0"/>
                    </a:p>
                  </a:txBody>
                  <a:tcPr/>
                </a:tc>
                <a:tc>
                  <a:txBody>
                    <a:bodyPr/>
                    <a:lstStyle/>
                    <a:p>
                      <a:pPr algn="ctr"/>
                      <a:r>
                        <a:rPr lang="en-US" dirty="0" smtClean="0"/>
                        <a:t>12.8</a:t>
                      </a:r>
                      <a:endParaRPr lang="en-US" dirty="0"/>
                    </a:p>
                  </a:txBody>
                  <a:tcPr/>
                </a:tc>
                <a:tc>
                  <a:txBody>
                    <a:bodyPr/>
                    <a:lstStyle/>
                    <a:p>
                      <a:pPr algn="ctr"/>
                      <a:r>
                        <a:rPr lang="en-US" dirty="0" smtClean="0"/>
                        <a:t>17.0</a:t>
                      </a:r>
                      <a:endParaRPr lang="en-US" dirty="0"/>
                    </a:p>
                  </a:txBody>
                  <a:tcPr/>
                </a:tc>
                <a:tc>
                  <a:txBody>
                    <a:bodyPr/>
                    <a:lstStyle/>
                    <a:p>
                      <a:pPr algn="ctr"/>
                      <a:r>
                        <a:rPr lang="en-US" dirty="0" smtClean="0"/>
                        <a:t>7.9</a:t>
                      </a:r>
                      <a:endParaRPr lang="en-US" dirty="0"/>
                    </a:p>
                  </a:txBody>
                  <a:tcPr/>
                </a:tc>
                <a:tc>
                  <a:txBody>
                    <a:bodyPr/>
                    <a:lstStyle/>
                    <a:p>
                      <a:pPr algn="ctr"/>
                      <a:r>
                        <a:rPr lang="en-US" dirty="0" smtClean="0"/>
                        <a:t>37.7</a:t>
                      </a:r>
                      <a:endParaRPr lang="en-US" dirty="0"/>
                    </a:p>
                  </a:txBody>
                  <a:tcPr/>
                </a:tc>
                <a:extLst>
                  <a:ext uri="{0D108BD9-81ED-4DB2-BD59-A6C34878D82A}">
                    <a16:rowId xmlns:a16="http://schemas.microsoft.com/office/drawing/2014/main" val="1789726187"/>
                  </a:ext>
                </a:extLst>
              </a:tr>
              <a:tr h="370840">
                <a:tc>
                  <a:txBody>
                    <a:bodyPr/>
                    <a:lstStyle/>
                    <a:p>
                      <a:pPr algn="ctr"/>
                      <a:r>
                        <a:rPr lang="en-US" dirty="0" smtClean="0"/>
                        <a:t>Grain (Mt)</a:t>
                      </a:r>
                      <a:endParaRPr lang="en-US" dirty="0"/>
                    </a:p>
                  </a:txBody>
                  <a:tcPr/>
                </a:tc>
                <a:tc>
                  <a:txBody>
                    <a:bodyPr/>
                    <a:lstStyle/>
                    <a:p>
                      <a:pPr algn="ctr"/>
                      <a:r>
                        <a:rPr lang="en-US" dirty="0" smtClean="0"/>
                        <a:t>FP</a:t>
                      </a:r>
                      <a:endParaRPr lang="en-US" dirty="0"/>
                    </a:p>
                  </a:txBody>
                  <a:tcPr/>
                </a:tc>
                <a:tc>
                  <a:txBody>
                    <a:bodyPr/>
                    <a:lstStyle/>
                    <a:p>
                      <a:pPr algn="ctr"/>
                      <a:r>
                        <a:rPr lang="en-US" dirty="0" smtClean="0"/>
                        <a:t>108</a:t>
                      </a:r>
                      <a:endParaRPr lang="en-US" dirty="0"/>
                    </a:p>
                  </a:txBody>
                  <a:tcPr/>
                </a:tc>
                <a:tc>
                  <a:txBody>
                    <a:bodyPr/>
                    <a:lstStyle/>
                    <a:p>
                      <a:pPr algn="ctr"/>
                      <a:r>
                        <a:rPr lang="en-US" dirty="0" smtClean="0"/>
                        <a:t>133</a:t>
                      </a:r>
                      <a:endParaRPr lang="en-US" dirty="0"/>
                    </a:p>
                  </a:txBody>
                  <a:tcPr/>
                </a:tc>
                <a:tc>
                  <a:txBody>
                    <a:bodyPr/>
                    <a:lstStyle/>
                    <a:p>
                      <a:pPr algn="ctr"/>
                      <a:r>
                        <a:rPr lang="en-US" dirty="0" smtClean="0"/>
                        <a:t>51</a:t>
                      </a:r>
                      <a:endParaRPr lang="en-US" dirty="0"/>
                    </a:p>
                  </a:txBody>
                  <a:tcPr/>
                </a:tc>
                <a:tc>
                  <a:txBody>
                    <a:bodyPr/>
                    <a:lstStyle/>
                    <a:p>
                      <a:pPr algn="ctr"/>
                      <a:r>
                        <a:rPr lang="en-US" dirty="0" smtClean="0"/>
                        <a:t>292</a:t>
                      </a:r>
                      <a:endParaRPr lang="en-US" dirty="0"/>
                    </a:p>
                  </a:txBody>
                  <a:tcPr/>
                </a:tc>
                <a:extLst>
                  <a:ext uri="{0D108BD9-81ED-4DB2-BD59-A6C34878D82A}">
                    <a16:rowId xmlns:a16="http://schemas.microsoft.com/office/drawing/2014/main" val="1809002886"/>
                  </a:ext>
                </a:extLst>
              </a:tr>
              <a:tr h="370840">
                <a:tc>
                  <a:txBody>
                    <a:bodyPr/>
                    <a:lstStyle/>
                    <a:p>
                      <a:pPr algn="ctr"/>
                      <a:endParaRPr lang="en-US"/>
                    </a:p>
                  </a:txBody>
                  <a:tcPr/>
                </a:tc>
                <a:tc>
                  <a:txBody>
                    <a:bodyPr/>
                    <a:lstStyle/>
                    <a:p>
                      <a:pPr algn="ctr"/>
                      <a:r>
                        <a:rPr lang="en-US" dirty="0" smtClean="0"/>
                        <a:t>ISSM</a:t>
                      </a:r>
                      <a:endParaRPr lang="en-US" dirty="0"/>
                    </a:p>
                  </a:txBody>
                  <a:tcPr/>
                </a:tc>
                <a:tc>
                  <a:txBody>
                    <a:bodyPr/>
                    <a:lstStyle/>
                    <a:p>
                      <a:pPr algn="ctr"/>
                      <a:r>
                        <a:rPr lang="en-US" dirty="0" smtClean="0"/>
                        <a:t>120</a:t>
                      </a:r>
                      <a:endParaRPr lang="en-US" dirty="0"/>
                    </a:p>
                  </a:txBody>
                  <a:tcPr/>
                </a:tc>
                <a:tc>
                  <a:txBody>
                    <a:bodyPr/>
                    <a:lstStyle/>
                    <a:p>
                      <a:pPr algn="ctr"/>
                      <a:r>
                        <a:rPr lang="en-US" dirty="0" smtClean="0"/>
                        <a:t>147</a:t>
                      </a:r>
                      <a:endParaRPr lang="en-US" dirty="0"/>
                    </a:p>
                  </a:txBody>
                  <a:tcPr/>
                </a:tc>
                <a:tc>
                  <a:txBody>
                    <a:bodyPr/>
                    <a:lstStyle/>
                    <a:p>
                      <a:pPr algn="ctr"/>
                      <a:r>
                        <a:rPr lang="en-US" dirty="0" smtClean="0"/>
                        <a:t>56</a:t>
                      </a:r>
                      <a:endParaRPr lang="en-US" dirty="0"/>
                    </a:p>
                  </a:txBody>
                  <a:tcPr/>
                </a:tc>
                <a:tc>
                  <a:txBody>
                    <a:bodyPr/>
                    <a:lstStyle/>
                    <a:p>
                      <a:pPr algn="ctr"/>
                      <a:r>
                        <a:rPr lang="en-US" dirty="0" smtClean="0"/>
                        <a:t>324</a:t>
                      </a:r>
                      <a:endParaRPr lang="en-US" dirty="0"/>
                    </a:p>
                  </a:txBody>
                  <a:tcPr/>
                </a:tc>
                <a:extLst>
                  <a:ext uri="{0D108BD9-81ED-4DB2-BD59-A6C34878D82A}">
                    <a16:rowId xmlns:a16="http://schemas.microsoft.com/office/drawing/2014/main" val="4010461467"/>
                  </a:ext>
                </a:extLst>
              </a:tr>
              <a:tr h="370840">
                <a:tc>
                  <a:txBody>
                    <a:bodyPr/>
                    <a:lstStyle/>
                    <a:p>
                      <a:pPr algn="ctr"/>
                      <a:endParaRPr lang="en-US"/>
                    </a:p>
                  </a:txBody>
                  <a:tcPr/>
                </a:tc>
                <a:tc>
                  <a:txBody>
                    <a:bodyPr/>
                    <a:lstStyle/>
                    <a:p>
                      <a:pPr algn="ctr"/>
                      <a:r>
                        <a:rPr lang="en-US" dirty="0" smtClean="0"/>
                        <a:t>Diff</a:t>
                      </a:r>
                      <a:r>
                        <a:rPr lang="en-US" baseline="0" dirty="0" smtClean="0"/>
                        <a:t> </a:t>
                      </a:r>
                      <a:r>
                        <a:rPr lang="en-US" dirty="0" smtClean="0"/>
                        <a:t>(%)</a:t>
                      </a:r>
                      <a:endParaRPr lang="en-US" dirty="0"/>
                    </a:p>
                  </a:txBody>
                  <a:tcPr/>
                </a:tc>
                <a:tc>
                  <a:txBody>
                    <a:bodyPr/>
                    <a:lstStyle/>
                    <a:p>
                      <a:pPr algn="ctr"/>
                      <a:r>
                        <a:rPr lang="en-US" dirty="0" smtClean="0"/>
                        <a:t>11.6</a:t>
                      </a:r>
                      <a:endParaRPr lang="en-US" dirty="0"/>
                    </a:p>
                  </a:txBody>
                  <a:tcPr/>
                </a:tc>
                <a:tc>
                  <a:txBody>
                    <a:bodyPr/>
                    <a:lstStyle/>
                    <a:p>
                      <a:pPr algn="ctr"/>
                      <a:r>
                        <a:rPr lang="en-US" dirty="0" smtClean="0"/>
                        <a:t>11.1</a:t>
                      </a:r>
                      <a:endParaRPr lang="en-US" dirty="0"/>
                    </a:p>
                  </a:txBody>
                  <a:tcPr/>
                </a:tc>
                <a:tc>
                  <a:txBody>
                    <a:bodyPr/>
                    <a:lstStyle/>
                    <a:p>
                      <a:pPr algn="ctr"/>
                      <a:r>
                        <a:rPr lang="en-US" dirty="0" smtClean="0"/>
                        <a:t>10.8</a:t>
                      </a:r>
                      <a:endParaRPr lang="en-US" dirty="0"/>
                    </a:p>
                  </a:txBody>
                  <a:tcPr/>
                </a:tc>
                <a:tc>
                  <a:txBody>
                    <a:bodyPr/>
                    <a:lstStyle/>
                    <a:p>
                      <a:pPr algn="ctr"/>
                      <a:r>
                        <a:rPr lang="en-US" dirty="0" smtClean="0"/>
                        <a:t>11.2</a:t>
                      </a:r>
                      <a:endParaRPr lang="en-US" dirty="0"/>
                    </a:p>
                  </a:txBody>
                  <a:tcPr/>
                </a:tc>
                <a:extLst>
                  <a:ext uri="{0D108BD9-81ED-4DB2-BD59-A6C34878D82A}">
                    <a16:rowId xmlns:a16="http://schemas.microsoft.com/office/drawing/2014/main" val="1596146649"/>
                  </a:ext>
                </a:extLst>
              </a:tr>
              <a:tr h="370840">
                <a:tc>
                  <a:txBody>
                    <a:bodyPr/>
                    <a:lstStyle/>
                    <a:p>
                      <a:pPr algn="ctr"/>
                      <a:r>
                        <a:rPr lang="en-US" dirty="0" smtClean="0"/>
                        <a:t>N Use (Mt)</a:t>
                      </a:r>
                      <a:endParaRPr lang="en-US" dirty="0"/>
                    </a:p>
                  </a:txBody>
                  <a:tcPr/>
                </a:tc>
                <a:tc>
                  <a:txBody>
                    <a:bodyPr/>
                    <a:lstStyle/>
                    <a:p>
                      <a:pPr algn="ctr"/>
                      <a:r>
                        <a:rPr lang="en-US" dirty="0" smtClean="0"/>
                        <a:t>FP</a:t>
                      </a:r>
                      <a:endParaRPr lang="en-US" dirty="0"/>
                    </a:p>
                  </a:txBody>
                  <a:tcPr/>
                </a:tc>
                <a:tc>
                  <a:txBody>
                    <a:bodyPr/>
                    <a:lstStyle/>
                    <a:p>
                      <a:pPr algn="ctr"/>
                      <a:r>
                        <a:rPr lang="en-US" dirty="0" smtClean="0"/>
                        <a:t>2.9</a:t>
                      </a:r>
                      <a:endParaRPr lang="en-US" dirty="0"/>
                    </a:p>
                  </a:txBody>
                  <a:tcPr/>
                </a:tc>
                <a:tc>
                  <a:txBody>
                    <a:bodyPr/>
                    <a:lstStyle/>
                    <a:p>
                      <a:pPr algn="ctr"/>
                      <a:r>
                        <a:rPr lang="en-US" dirty="0" smtClean="0"/>
                        <a:t>3.3</a:t>
                      </a:r>
                      <a:endParaRPr lang="en-US" dirty="0"/>
                    </a:p>
                  </a:txBody>
                  <a:tcPr/>
                </a:tc>
                <a:tc>
                  <a:txBody>
                    <a:bodyPr/>
                    <a:lstStyle/>
                    <a:p>
                      <a:pPr algn="ctr"/>
                      <a:r>
                        <a:rPr lang="en-US" dirty="0" smtClean="0"/>
                        <a:t>1.8</a:t>
                      </a:r>
                      <a:endParaRPr lang="en-US" dirty="0"/>
                    </a:p>
                  </a:txBody>
                  <a:tcPr/>
                </a:tc>
                <a:tc>
                  <a:txBody>
                    <a:bodyPr/>
                    <a:lstStyle/>
                    <a:p>
                      <a:pPr algn="ctr"/>
                      <a:r>
                        <a:rPr lang="en-US" dirty="0" smtClean="0"/>
                        <a:t>9.0</a:t>
                      </a:r>
                      <a:endParaRPr lang="en-US" dirty="0"/>
                    </a:p>
                  </a:txBody>
                  <a:tcPr/>
                </a:tc>
                <a:extLst>
                  <a:ext uri="{0D108BD9-81ED-4DB2-BD59-A6C34878D82A}">
                    <a16:rowId xmlns:a16="http://schemas.microsoft.com/office/drawing/2014/main" val="400419088"/>
                  </a:ext>
                </a:extLst>
              </a:tr>
              <a:tr h="370840">
                <a:tc>
                  <a:txBody>
                    <a:bodyPr/>
                    <a:lstStyle/>
                    <a:p>
                      <a:pPr algn="ctr"/>
                      <a:endParaRPr lang="en-US"/>
                    </a:p>
                  </a:txBody>
                  <a:tcPr/>
                </a:tc>
                <a:tc>
                  <a:txBody>
                    <a:bodyPr/>
                    <a:lstStyle/>
                    <a:p>
                      <a:pPr algn="ctr"/>
                      <a:r>
                        <a:rPr lang="en-US" dirty="0" smtClean="0"/>
                        <a:t>ISSM</a:t>
                      </a:r>
                      <a:endParaRPr lang="en-US" dirty="0"/>
                    </a:p>
                  </a:txBody>
                  <a:tcPr/>
                </a:tc>
                <a:tc>
                  <a:txBody>
                    <a:bodyPr/>
                    <a:lstStyle/>
                    <a:p>
                      <a:pPr algn="ctr"/>
                      <a:r>
                        <a:rPr lang="en-US" dirty="0" smtClean="0"/>
                        <a:t>2.5</a:t>
                      </a:r>
                      <a:endParaRPr lang="en-US" dirty="0"/>
                    </a:p>
                  </a:txBody>
                  <a:tcPr/>
                </a:tc>
                <a:tc>
                  <a:txBody>
                    <a:bodyPr/>
                    <a:lstStyle/>
                    <a:p>
                      <a:pPr algn="ctr"/>
                      <a:r>
                        <a:rPr lang="en-US" dirty="0" smtClean="0"/>
                        <a:t>2.8</a:t>
                      </a:r>
                      <a:endParaRPr lang="en-US" dirty="0"/>
                    </a:p>
                  </a:txBody>
                  <a:tcPr/>
                </a:tc>
                <a:tc>
                  <a:txBody>
                    <a:bodyPr/>
                    <a:lstStyle/>
                    <a:p>
                      <a:pPr algn="ctr"/>
                      <a:r>
                        <a:rPr lang="en-US" dirty="0" smtClean="0"/>
                        <a:t>1.5</a:t>
                      </a:r>
                      <a:endParaRPr lang="en-US" dirty="0"/>
                    </a:p>
                  </a:txBody>
                  <a:tcPr/>
                </a:tc>
                <a:tc>
                  <a:txBody>
                    <a:bodyPr/>
                    <a:lstStyle/>
                    <a:p>
                      <a:pPr algn="ctr"/>
                      <a:r>
                        <a:rPr lang="en-US" dirty="0" smtClean="0"/>
                        <a:t>6.8</a:t>
                      </a:r>
                      <a:endParaRPr lang="en-US" dirty="0"/>
                    </a:p>
                  </a:txBody>
                  <a:tcPr/>
                </a:tc>
                <a:extLst>
                  <a:ext uri="{0D108BD9-81ED-4DB2-BD59-A6C34878D82A}">
                    <a16:rowId xmlns:a16="http://schemas.microsoft.com/office/drawing/2014/main" val="2818117938"/>
                  </a:ext>
                </a:extLst>
              </a:tr>
              <a:tr h="370840">
                <a:tc>
                  <a:txBody>
                    <a:bodyPr/>
                    <a:lstStyle/>
                    <a:p>
                      <a:pPr algn="ctr"/>
                      <a:endParaRPr lang="en-US"/>
                    </a:p>
                  </a:txBody>
                  <a:tcPr/>
                </a:tc>
                <a:tc>
                  <a:txBody>
                    <a:bodyPr/>
                    <a:lstStyle/>
                    <a:p>
                      <a:pPr algn="ctr"/>
                      <a:r>
                        <a:rPr lang="en-US" dirty="0" smtClean="0"/>
                        <a:t>Diff</a:t>
                      </a:r>
                      <a:r>
                        <a:rPr lang="en-US" baseline="0" dirty="0" smtClean="0"/>
                        <a:t> (%)</a:t>
                      </a:r>
                      <a:endParaRPr lang="en-US" dirty="0"/>
                    </a:p>
                  </a:txBody>
                  <a:tcPr/>
                </a:tc>
                <a:tc>
                  <a:txBody>
                    <a:bodyPr/>
                    <a:lstStyle/>
                    <a:p>
                      <a:pPr algn="ctr"/>
                      <a:r>
                        <a:rPr lang="en-US" dirty="0" smtClean="0"/>
                        <a:t>-14.7</a:t>
                      </a:r>
                      <a:endParaRPr lang="en-US" dirty="0"/>
                    </a:p>
                  </a:txBody>
                  <a:tcPr/>
                </a:tc>
                <a:tc>
                  <a:txBody>
                    <a:bodyPr/>
                    <a:lstStyle/>
                    <a:p>
                      <a:pPr algn="ctr"/>
                      <a:r>
                        <a:rPr lang="en-US" dirty="0" smtClean="0"/>
                        <a:t>-15.1</a:t>
                      </a:r>
                      <a:endParaRPr lang="en-US" dirty="0"/>
                    </a:p>
                  </a:txBody>
                  <a:tcPr/>
                </a:tc>
                <a:tc>
                  <a:txBody>
                    <a:bodyPr/>
                    <a:lstStyle/>
                    <a:p>
                      <a:pPr algn="ctr"/>
                      <a:r>
                        <a:rPr lang="en-US" dirty="0" smtClean="0"/>
                        <a:t>-18.1</a:t>
                      </a:r>
                      <a:endParaRPr lang="en-US" dirty="0"/>
                    </a:p>
                  </a:txBody>
                  <a:tcPr/>
                </a:tc>
                <a:tc>
                  <a:txBody>
                    <a:bodyPr/>
                    <a:lstStyle/>
                    <a:p>
                      <a:pPr algn="ctr"/>
                      <a:r>
                        <a:rPr lang="en-US" dirty="0" smtClean="0"/>
                        <a:t>-15.6</a:t>
                      </a:r>
                      <a:endParaRPr lang="en-US" dirty="0"/>
                    </a:p>
                  </a:txBody>
                  <a:tcPr/>
                </a:tc>
                <a:extLst>
                  <a:ext uri="{0D108BD9-81ED-4DB2-BD59-A6C34878D82A}">
                    <a16:rowId xmlns:a16="http://schemas.microsoft.com/office/drawing/2014/main" val="741005585"/>
                  </a:ext>
                </a:extLst>
              </a:tr>
              <a:tr h="370840">
                <a:tc>
                  <a:txBody>
                    <a:bodyPr/>
                    <a:lstStyle/>
                    <a:p>
                      <a:pPr algn="ctr"/>
                      <a:r>
                        <a:rPr lang="en-US" dirty="0" smtClean="0"/>
                        <a:t>CO</a:t>
                      </a:r>
                      <a:r>
                        <a:rPr lang="en-US" baseline="-25000" dirty="0" smtClean="0"/>
                        <a:t>2</a:t>
                      </a:r>
                      <a:r>
                        <a:rPr lang="en-US" dirty="0" smtClean="0"/>
                        <a:t> </a:t>
                      </a:r>
                      <a:r>
                        <a:rPr lang="en-US" dirty="0" err="1" smtClean="0"/>
                        <a:t>equiv</a:t>
                      </a:r>
                      <a:r>
                        <a:rPr lang="en-US" dirty="0" smtClean="0"/>
                        <a:t> (Mt)</a:t>
                      </a:r>
                      <a:endParaRPr lang="en-US" dirty="0"/>
                    </a:p>
                  </a:txBody>
                  <a:tcPr/>
                </a:tc>
                <a:tc>
                  <a:txBody>
                    <a:bodyPr/>
                    <a:lstStyle/>
                    <a:p>
                      <a:pPr algn="ctr"/>
                      <a:r>
                        <a:rPr lang="en-US" dirty="0" smtClean="0"/>
                        <a:t>FP</a:t>
                      </a:r>
                      <a:endParaRPr lang="en-US" dirty="0"/>
                    </a:p>
                  </a:txBody>
                  <a:tcPr/>
                </a:tc>
                <a:tc>
                  <a:txBody>
                    <a:bodyPr/>
                    <a:lstStyle/>
                    <a:p>
                      <a:pPr algn="ctr"/>
                      <a:r>
                        <a:rPr lang="en-US" dirty="0" smtClean="0"/>
                        <a:t>45</a:t>
                      </a:r>
                      <a:endParaRPr lang="en-US" dirty="0"/>
                    </a:p>
                  </a:txBody>
                  <a:tcPr/>
                </a:tc>
                <a:tc>
                  <a:txBody>
                    <a:bodyPr/>
                    <a:lstStyle/>
                    <a:p>
                      <a:pPr algn="ctr"/>
                      <a:r>
                        <a:rPr lang="en-US" dirty="0" smtClean="0"/>
                        <a:t>125</a:t>
                      </a:r>
                      <a:endParaRPr lang="en-US" dirty="0"/>
                    </a:p>
                  </a:txBody>
                  <a:tcPr/>
                </a:tc>
                <a:tc>
                  <a:txBody>
                    <a:bodyPr/>
                    <a:lstStyle/>
                    <a:p>
                      <a:pPr algn="ctr"/>
                      <a:r>
                        <a:rPr lang="en-US" dirty="0" smtClean="0"/>
                        <a:t>28</a:t>
                      </a:r>
                      <a:endParaRPr lang="en-US" dirty="0"/>
                    </a:p>
                  </a:txBody>
                  <a:tcPr/>
                </a:tc>
                <a:tc>
                  <a:txBody>
                    <a:bodyPr/>
                    <a:lstStyle/>
                    <a:p>
                      <a:pPr algn="ctr"/>
                      <a:r>
                        <a:rPr lang="en-US" dirty="0" smtClean="0"/>
                        <a:t>198</a:t>
                      </a:r>
                      <a:endParaRPr lang="en-US" dirty="0"/>
                    </a:p>
                  </a:txBody>
                  <a:tcPr/>
                </a:tc>
                <a:extLst>
                  <a:ext uri="{0D108BD9-81ED-4DB2-BD59-A6C34878D82A}">
                    <a16:rowId xmlns:a16="http://schemas.microsoft.com/office/drawing/2014/main" val="901591784"/>
                  </a:ext>
                </a:extLst>
              </a:tr>
              <a:tr h="370840">
                <a:tc>
                  <a:txBody>
                    <a:bodyPr/>
                    <a:lstStyle/>
                    <a:p>
                      <a:pPr algn="ctr"/>
                      <a:endParaRPr lang="en-US" dirty="0"/>
                    </a:p>
                  </a:txBody>
                  <a:tcPr/>
                </a:tc>
                <a:tc>
                  <a:txBody>
                    <a:bodyPr/>
                    <a:lstStyle/>
                    <a:p>
                      <a:pPr algn="ctr"/>
                      <a:r>
                        <a:rPr lang="en-US" dirty="0" smtClean="0"/>
                        <a:t>ISSM</a:t>
                      </a:r>
                      <a:endParaRPr lang="en-US" dirty="0"/>
                    </a:p>
                  </a:txBody>
                  <a:tcPr/>
                </a:tc>
                <a:tc>
                  <a:txBody>
                    <a:bodyPr/>
                    <a:lstStyle/>
                    <a:p>
                      <a:pPr algn="ctr"/>
                      <a:r>
                        <a:rPr lang="en-US" dirty="0" smtClean="0"/>
                        <a:t>39</a:t>
                      </a:r>
                      <a:endParaRPr lang="en-US" dirty="0"/>
                    </a:p>
                  </a:txBody>
                  <a:tcPr/>
                </a:tc>
                <a:tc>
                  <a:txBody>
                    <a:bodyPr/>
                    <a:lstStyle/>
                    <a:p>
                      <a:pPr algn="ctr"/>
                      <a:r>
                        <a:rPr lang="en-US" dirty="0" smtClean="0"/>
                        <a:t>119</a:t>
                      </a:r>
                      <a:endParaRPr lang="en-US" dirty="0"/>
                    </a:p>
                  </a:txBody>
                  <a:tcPr/>
                </a:tc>
                <a:tc>
                  <a:txBody>
                    <a:bodyPr/>
                    <a:lstStyle/>
                    <a:p>
                      <a:pPr algn="ctr"/>
                      <a:r>
                        <a:rPr lang="en-US" dirty="0" smtClean="0"/>
                        <a:t>24</a:t>
                      </a:r>
                      <a:endParaRPr lang="en-US" dirty="0"/>
                    </a:p>
                  </a:txBody>
                  <a:tcPr/>
                </a:tc>
                <a:tc>
                  <a:txBody>
                    <a:bodyPr/>
                    <a:lstStyle/>
                    <a:p>
                      <a:pPr algn="ctr"/>
                      <a:r>
                        <a:rPr lang="en-US" dirty="0" smtClean="0"/>
                        <a:t>183</a:t>
                      </a:r>
                      <a:endParaRPr lang="en-US" dirty="0"/>
                    </a:p>
                  </a:txBody>
                  <a:tcPr/>
                </a:tc>
                <a:extLst>
                  <a:ext uri="{0D108BD9-81ED-4DB2-BD59-A6C34878D82A}">
                    <a16:rowId xmlns:a16="http://schemas.microsoft.com/office/drawing/2014/main" val="3785622091"/>
                  </a:ext>
                </a:extLst>
              </a:tr>
              <a:tr h="370840">
                <a:tc>
                  <a:txBody>
                    <a:bodyPr/>
                    <a:lstStyle/>
                    <a:p>
                      <a:pPr algn="ctr"/>
                      <a:endParaRPr lang="en-US" dirty="0"/>
                    </a:p>
                  </a:txBody>
                  <a:tcPr/>
                </a:tc>
                <a:tc>
                  <a:txBody>
                    <a:bodyPr/>
                    <a:lstStyle/>
                    <a:p>
                      <a:pPr algn="ctr"/>
                      <a:r>
                        <a:rPr lang="en-US" dirty="0" smtClean="0"/>
                        <a:t>Diff (%)</a:t>
                      </a:r>
                      <a:endParaRPr lang="en-US" dirty="0"/>
                    </a:p>
                  </a:txBody>
                  <a:tcPr/>
                </a:tc>
                <a:tc>
                  <a:txBody>
                    <a:bodyPr/>
                    <a:lstStyle/>
                    <a:p>
                      <a:pPr algn="ctr"/>
                      <a:r>
                        <a:rPr lang="en-US" dirty="0" smtClean="0"/>
                        <a:t>-12.9</a:t>
                      </a:r>
                      <a:endParaRPr lang="en-US" dirty="0"/>
                    </a:p>
                  </a:txBody>
                  <a:tcPr/>
                </a:tc>
                <a:tc>
                  <a:txBody>
                    <a:bodyPr/>
                    <a:lstStyle/>
                    <a:p>
                      <a:pPr algn="ctr"/>
                      <a:r>
                        <a:rPr lang="en-US" dirty="0" smtClean="0"/>
                        <a:t>-4.6</a:t>
                      </a:r>
                      <a:endParaRPr lang="en-US" dirty="0"/>
                    </a:p>
                  </a:txBody>
                  <a:tcPr/>
                </a:tc>
                <a:tc>
                  <a:txBody>
                    <a:bodyPr/>
                    <a:lstStyle/>
                    <a:p>
                      <a:pPr algn="ctr"/>
                      <a:r>
                        <a:rPr lang="en-US" dirty="0" smtClean="0"/>
                        <a:t>-13.2</a:t>
                      </a:r>
                      <a:endParaRPr lang="en-US" dirty="0"/>
                    </a:p>
                  </a:txBody>
                  <a:tcPr/>
                </a:tc>
                <a:tc>
                  <a:txBody>
                    <a:bodyPr/>
                    <a:lstStyle/>
                    <a:p>
                      <a:pPr algn="ctr"/>
                      <a:r>
                        <a:rPr lang="en-US" dirty="0" smtClean="0"/>
                        <a:t>-7.7</a:t>
                      </a:r>
                      <a:endParaRPr lang="en-US" dirty="0"/>
                    </a:p>
                  </a:txBody>
                  <a:tcPr/>
                </a:tc>
                <a:extLst>
                  <a:ext uri="{0D108BD9-81ED-4DB2-BD59-A6C34878D82A}">
                    <a16:rowId xmlns:a16="http://schemas.microsoft.com/office/drawing/2014/main" val="2407285804"/>
                  </a:ext>
                </a:extLst>
              </a:tr>
            </a:tbl>
          </a:graphicData>
        </a:graphic>
      </p:graphicFrame>
      <p:sp>
        <p:nvSpPr>
          <p:cNvPr id="8" name="TextBox 7"/>
          <p:cNvSpPr txBox="1"/>
          <p:nvPr/>
        </p:nvSpPr>
        <p:spPr>
          <a:xfrm>
            <a:off x="486508" y="5783041"/>
            <a:ext cx="4834850" cy="369332"/>
          </a:xfrm>
          <a:prstGeom prst="rect">
            <a:avLst/>
          </a:prstGeom>
          <a:noFill/>
        </p:spPr>
        <p:txBody>
          <a:bodyPr wrap="none" rtlCol="0">
            <a:spAutoFit/>
          </a:bodyPr>
          <a:lstStyle/>
          <a:p>
            <a:r>
              <a:rPr lang="en-US" dirty="0" smtClean="0"/>
              <a:t>Source: Cui et al., 2018 doi:10/1038/nature25785</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29164"/>
            <a:ext cx="8640739" cy="4083726"/>
          </a:xfrm>
          <a:prstGeom prst="rect">
            <a:avLst/>
          </a:prstGeom>
        </p:spPr>
      </p:pic>
    </p:spTree>
    <p:extLst>
      <p:ext uri="{BB962C8B-B14F-4D97-AF65-F5344CB8AC3E}">
        <p14:creationId xmlns:p14="http://schemas.microsoft.com/office/powerpoint/2010/main" val="39175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FieldPrint</a:t>
            </a:r>
            <a:r>
              <a:rPr lang="en-US" baseline="30000" dirty="0" smtClean="0"/>
              <a:t>®</a:t>
            </a:r>
            <a:r>
              <a:rPr lang="en-US" dirty="0" smtClean="0"/>
              <a:t> Platform</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87972"/>
            <a:ext cx="3967840" cy="35678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625902"/>
            <a:ext cx="4038600" cy="3805977"/>
          </a:xfrm>
          <a:prstGeom prst="rect">
            <a:avLst/>
          </a:prstGeom>
        </p:spPr>
      </p:pic>
      <p:sp>
        <p:nvSpPr>
          <p:cNvPr id="10" name="TextBox 9"/>
          <p:cNvSpPr txBox="1"/>
          <p:nvPr/>
        </p:nvSpPr>
        <p:spPr>
          <a:xfrm>
            <a:off x="1648662" y="5204354"/>
            <a:ext cx="1544012" cy="923330"/>
          </a:xfrm>
          <a:prstGeom prst="rect">
            <a:avLst/>
          </a:prstGeom>
          <a:noFill/>
        </p:spPr>
        <p:txBody>
          <a:bodyPr wrap="none" rtlCol="0">
            <a:spAutoFit/>
          </a:bodyPr>
          <a:lstStyle/>
          <a:p>
            <a:pPr algn="ctr"/>
            <a:r>
              <a:rPr lang="en-US" dirty="0" smtClean="0"/>
              <a:t>0 </a:t>
            </a:r>
            <a:r>
              <a:rPr lang="en-US" dirty="0" err="1" smtClean="0"/>
              <a:t>lb</a:t>
            </a:r>
            <a:r>
              <a:rPr lang="en-US" dirty="0" smtClean="0"/>
              <a:t> N/ac</a:t>
            </a:r>
          </a:p>
          <a:p>
            <a:pPr algn="ctr"/>
            <a:r>
              <a:rPr lang="en-US" dirty="0" smtClean="0"/>
              <a:t>85 </a:t>
            </a:r>
            <a:r>
              <a:rPr lang="en-US" dirty="0" err="1" smtClean="0"/>
              <a:t>bu</a:t>
            </a:r>
            <a:r>
              <a:rPr lang="en-US" dirty="0" smtClean="0"/>
              <a:t>/ac</a:t>
            </a:r>
          </a:p>
          <a:p>
            <a:pPr algn="ctr"/>
            <a:r>
              <a:rPr lang="en-US" dirty="0" smtClean="0"/>
              <a:t>0 </a:t>
            </a:r>
            <a:r>
              <a:rPr lang="en-US" dirty="0" err="1" smtClean="0"/>
              <a:t>lb</a:t>
            </a:r>
            <a:r>
              <a:rPr lang="en-US" dirty="0" smtClean="0"/>
              <a:t> CO</a:t>
            </a:r>
            <a:r>
              <a:rPr lang="en-US" baseline="-25000" dirty="0" smtClean="0"/>
              <a:t>2</a:t>
            </a:r>
            <a:r>
              <a:rPr lang="en-US" dirty="0" smtClean="0"/>
              <a:t>e/</a:t>
            </a:r>
            <a:r>
              <a:rPr lang="en-US" dirty="0" err="1" smtClean="0"/>
              <a:t>bu</a:t>
            </a:r>
            <a:endParaRPr lang="en-US" dirty="0"/>
          </a:p>
        </p:txBody>
      </p:sp>
      <p:sp>
        <p:nvSpPr>
          <p:cNvPr id="11" name="TextBox 10"/>
          <p:cNvSpPr txBox="1"/>
          <p:nvPr/>
        </p:nvSpPr>
        <p:spPr>
          <a:xfrm>
            <a:off x="5973354" y="5204354"/>
            <a:ext cx="1693091" cy="923330"/>
          </a:xfrm>
          <a:prstGeom prst="rect">
            <a:avLst/>
          </a:prstGeom>
          <a:noFill/>
        </p:spPr>
        <p:txBody>
          <a:bodyPr wrap="none" rtlCol="0">
            <a:spAutoFit/>
          </a:bodyPr>
          <a:lstStyle/>
          <a:p>
            <a:pPr algn="ctr"/>
            <a:r>
              <a:rPr lang="en-US" dirty="0" smtClean="0"/>
              <a:t>125 </a:t>
            </a:r>
            <a:r>
              <a:rPr lang="en-US" dirty="0" err="1" smtClean="0"/>
              <a:t>lb</a:t>
            </a:r>
            <a:r>
              <a:rPr lang="en-US" dirty="0" smtClean="0"/>
              <a:t> N/ac</a:t>
            </a:r>
          </a:p>
          <a:p>
            <a:pPr algn="ctr"/>
            <a:r>
              <a:rPr lang="en-US" dirty="0" smtClean="0"/>
              <a:t>83 </a:t>
            </a:r>
            <a:r>
              <a:rPr lang="en-US" dirty="0" err="1" smtClean="0"/>
              <a:t>bu</a:t>
            </a:r>
            <a:r>
              <a:rPr lang="en-US" dirty="0" smtClean="0"/>
              <a:t>/ac</a:t>
            </a:r>
          </a:p>
          <a:p>
            <a:pPr algn="ctr"/>
            <a:r>
              <a:rPr lang="en-US" dirty="0" smtClean="0"/>
              <a:t>9.7 </a:t>
            </a:r>
            <a:r>
              <a:rPr lang="en-US" dirty="0" err="1" smtClean="0"/>
              <a:t>lb</a:t>
            </a:r>
            <a:r>
              <a:rPr lang="en-US" dirty="0" smtClean="0"/>
              <a:t> CO</a:t>
            </a:r>
            <a:r>
              <a:rPr lang="en-US" baseline="-25000" dirty="0" smtClean="0"/>
              <a:t>2</a:t>
            </a:r>
            <a:r>
              <a:rPr lang="en-US" dirty="0" smtClean="0"/>
              <a:t>e/</a:t>
            </a:r>
            <a:r>
              <a:rPr lang="en-US" dirty="0" err="1" smtClean="0"/>
              <a:t>bu</a:t>
            </a:r>
            <a:endParaRPr lang="en-US" dirty="0"/>
          </a:p>
        </p:txBody>
      </p:sp>
    </p:spTree>
    <p:extLst>
      <p:ext uri="{BB962C8B-B14F-4D97-AF65-F5344CB8AC3E}">
        <p14:creationId xmlns:p14="http://schemas.microsoft.com/office/powerpoint/2010/main" val="508062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smtClean="0"/>
              <a:t>Summary and Conclusions</a:t>
            </a:r>
            <a:endParaRPr lang="en-US" dirty="0"/>
          </a:p>
        </p:txBody>
      </p:sp>
      <p:sp>
        <p:nvSpPr>
          <p:cNvPr id="6" name="Content Placeholder 5"/>
          <p:cNvSpPr>
            <a:spLocks noGrp="1"/>
          </p:cNvSpPr>
          <p:nvPr>
            <p:ph idx="1"/>
          </p:nvPr>
        </p:nvSpPr>
        <p:spPr>
          <a:xfrm>
            <a:off x="448334" y="1438153"/>
            <a:ext cx="8229600" cy="4525963"/>
          </a:xfrm>
        </p:spPr>
        <p:txBody>
          <a:bodyPr>
            <a:normAutofit/>
          </a:bodyPr>
          <a:lstStyle/>
          <a:p>
            <a:r>
              <a:rPr lang="en-US" dirty="0" smtClean="0"/>
              <a:t>Agricultural production contributes ~13% GHG emissions</a:t>
            </a:r>
          </a:p>
          <a:p>
            <a:r>
              <a:rPr lang="en-US" dirty="0" smtClean="0"/>
              <a:t>Effective strategies exist to reduce GHG emissions from agriculture</a:t>
            </a:r>
          </a:p>
          <a:p>
            <a:r>
              <a:rPr lang="en-US" dirty="0" smtClean="0"/>
              <a:t>Challenges relate to wide spread adoption of interventions that will have a significant impact</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14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918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36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5471"/>
            <a:ext cx="8229600" cy="1143000"/>
          </a:xfrm>
        </p:spPr>
        <p:txBody>
          <a:bodyPr>
            <a:normAutofit fontScale="90000"/>
          </a:bodyPr>
          <a:lstStyle/>
          <a:p>
            <a:r>
              <a:rPr lang="en-US" dirty="0" smtClean="0"/>
              <a:t>Required Increases in Agricultural Production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0554818"/>
              </p:ext>
            </p:extLst>
          </p:nvPr>
        </p:nvGraphicFramePr>
        <p:xfrm>
          <a:off x="-1" y="1981200"/>
          <a:ext cx="9144000" cy="2590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542824257"/>
                    </a:ext>
                  </a:extLst>
                </a:gridCol>
                <a:gridCol w="1828800">
                  <a:extLst>
                    <a:ext uri="{9D8B030D-6E8A-4147-A177-3AD203B41FA5}">
                      <a16:colId xmlns:a16="http://schemas.microsoft.com/office/drawing/2014/main" val="3184189853"/>
                    </a:ext>
                  </a:extLst>
                </a:gridCol>
                <a:gridCol w="1828800">
                  <a:extLst>
                    <a:ext uri="{9D8B030D-6E8A-4147-A177-3AD203B41FA5}">
                      <a16:colId xmlns:a16="http://schemas.microsoft.com/office/drawing/2014/main" val="3458265027"/>
                    </a:ext>
                  </a:extLst>
                </a:gridCol>
                <a:gridCol w="1828800">
                  <a:extLst>
                    <a:ext uri="{9D8B030D-6E8A-4147-A177-3AD203B41FA5}">
                      <a16:colId xmlns:a16="http://schemas.microsoft.com/office/drawing/2014/main" val="425455571"/>
                    </a:ext>
                  </a:extLst>
                </a:gridCol>
                <a:gridCol w="1828800">
                  <a:extLst>
                    <a:ext uri="{9D8B030D-6E8A-4147-A177-3AD203B41FA5}">
                      <a16:colId xmlns:a16="http://schemas.microsoft.com/office/drawing/2014/main" val="3077697989"/>
                    </a:ext>
                  </a:extLst>
                </a:gridCol>
              </a:tblGrid>
              <a:tr h="518160">
                <a:tc>
                  <a:txBody>
                    <a:bodyPr/>
                    <a:lstStyle/>
                    <a:p>
                      <a:pPr algn="ctr"/>
                      <a:r>
                        <a:rPr lang="en-US" dirty="0" smtClean="0"/>
                        <a:t>Region</a:t>
                      </a:r>
                      <a:endParaRPr lang="en-US" dirty="0"/>
                    </a:p>
                  </a:txBody>
                  <a:tcPr/>
                </a:tc>
                <a:tc>
                  <a:txBody>
                    <a:bodyPr/>
                    <a:lstStyle/>
                    <a:p>
                      <a:pPr algn="ctr"/>
                      <a:r>
                        <a:rPr lang="en-US" dirty="0" smtClean="0"/>
                        <a:t>2005</a:t>
                      </a:r>
                      <a:endParaRPr lang="en-US" dirty="0"/>
                    </a:p>
                  </a:txBody>
                  <a:tcPr/>
                </a:tc>
                <a:tc>
                  <a:txBody>
                    <a:bodyPr/>
                    <a:lstStyle/>
                    <a:p>
                      <a:pPr algn="ctr"/>
                      <a:r>
                        <a:rPr lang="en-US" dirty="0" smtClean="0"/>
                        <a:t>2050</a:t>
                      </a:r>
                      <a:endParaRPr lang="en-US" dirty="0"/>
                    </a:p>
                  </a:txBody>
                  <a:tcPr/>
                </a:tc>
                <a:tc>
                  <a:txBody>
                    <a:bodyPr/>
                    <a:lstStyle/>
                    <a:p>
                      <a:pPr algn="ctr"/>
                      <a:r>
                        <a:rPr lang="en-US" dirty="0" smtClean="0"/>
                        <a:t>2005-2012</a:t>
                      </a:r>
                      <a:endParaRPr lang="en-US" dirty="0"/>
                    </a:p>
                  </a:txBody>
                  <a:tcPr/>
                </a:tc>
                <a:tc>
                  <a:txBody>
                    <a:bodyPr/>
                    <a:lstStyle/>
                    <a:p>
                      <a:pPr algn="ctr"/>
                      <a:r>
                        <a:rPr lang="en-US" dirty="0" smtClean="0"/>
                        <a:t>2013-2050</a:t>
                      </a:r>
                      <a:endParaRPr lang="en-US" dirty="0"/>
                    </a:p>
                  </a:txBody>
                  <a:tcPr/>
                </a:tc>
                <a:extLst>
                  <a:ext uri="{0D108BD9-81ED-4DB2-BD59-A6C34878D82A}">
                    <a16:rowId xmlns:a16="http://schemas.microsoft.com/office/drawing/2014/main" val="2159216316"/>
                  </a:ext>
                </a:extLst>
              </a:tr>
              <a:tr h="518160">
                <a:tc>
                  <a:txBody>
                    <a:bodyPr/>
                    <a:lstStyle/>
                    <a:p>
                      <a:pPr algn="ctr"/>
                      <a:endParaRPr lang="en-US" dirty="0"/>
                    </a:p>
                  </a:txBody>
                  <a:tcPr/>
                </a:tc>
                <a:tc gridSpan="4">
                  <a:txBody>
                    <a:bodyPr/>
                    <a:lstStyle/>
                    <a:p>
                      <a:pPr algn="ctr"/>
                      <a:r>
                        <a:rPr lang="en-US" dirty="0" smtClean="0"/>
                        <a:t>------------------------------------------- % -------------------------------------------</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789946982"/>
                  </a:ext>
                </a:extLst>
              </a:tr>
              <a:tr h="518160">
                <a:tc>
                  <a:txBody>
                    <a:bodyPr/>
                    <a:lstStyle/>
                    <a:p>
                      <a:pPr algn="ctr"/>
                      <a:r>
                        <a:rPr lang="en-US" dirty="0" smtClean="0"/>
                        <a:t>World</a:t>
                      </a:r>
                      <a:endParaRPr lang="en-US" dirty="0"/>
                    </a:p>
                  </a:txBody>
                  <a:tcPr/>
                </a:tc>
                <a:tc>
                  <a:txBody>
                    <a:bodyPr/>
                    <a:lstStyle/>
                    <a:p>
                      <a:pPr algn="ctr"/>
                      <a:r>
                        <a:rPr lang="en-US" dirty="0" smtClean="0"/>
                        <a:t>100</a:t>
                      </a:r>
                      <a:endParaRPr lang="en-US" dirty="0"/>
                    </a:p>
                  </a:txBody>
                  <a:tcPr/>
                </a:tc>
                <a:tc>
                  <a:txBody>
                    <a:bodyPr/>
                    <a:lstStyle/>
                    <a:p>
                      <a:pPr algn="ctr"/>
                      <a:r>
                        <a:rPr lang="en-US" dirty="0" smtClean="0"/>
                        <a:t>163.4</a:t>
                      </a:r>
                      <a:endParaRPr lang="en-US" dirty="0"/>
                    </a:p>
                  </a:txBody>
                  <a:tcPr/>
                </a:tc>
                <a:tc>
                  <a:txBody>
                    <a:bodyPr/>
                    <a:lstStyle/>
                    <a:p>
                      <a:pPr algn="ctr"/>
                      <a:r>
                        <a:rPr lang="en-US" dirty="0" smtClean="0"/>
                        <a:t>14.8</a:t>
                      </a:r>
                      <a:endParaRPr lang="en-US" dirty="0"/>
                    </a:p>
                  </a:txBody>
                  <a:tcPr/>
                </a:tc>
                <a:tc>
                  <a:txBody>
                    <a:bodyPr/>
                    <a:lstStyle/>
                    <a:p>
                      <a:pPr algn="ctr"/>
                      <a:r>
                        <a:rPr lang="en-US" dirty="0" smtClean="0"/>
                        <a:t>48.6</a:t>
                      </a:r>
                      <a:endParaRPr lang="en-US" dirty="0"/>
                    </a:p>
                  </a:txBody>
                  <a:tcPr/>
                </a:tc>
                <a:extLst>
                  <a:ext uri="{0D108BD9-81ED-4DB2-BD59-A6C34878D82A}">
                    <a16:rowId xmlns:a16="http://schemas.microsoft.com/office/drawing/2014/main" val="1493705725"/>
                  </a:ext>
                </a:extLst>
              </a:tr>
              <a:tr h="518160">
                <a:tc>
                  <a:txBody>
                    <a:bodyPr/>
                    <a:lstStyle/>
                    <a:p>
                      <a:pPr algn="ctr"/>
                      <a:r>
                        <a:rPr lang="en-US" dirty="0" smtClean="0"/>
                        <a:t>SSA and S. Asia</a:t>
                      </a:r>
                      <a:endParaRPr lang="en-US" dirty="0"/>
                    </a:p>
                  </a:txBody>
                  <a:tcPr/>
                </a:tc>
                <a:tc>
                  <a:txBody>
                    <a:bodyPr/>
                    <a:lstStyle/>
                    <a:p>
                      <a:pPr algn="ctr"/>
                      <a:r>
                        <a:rPr lang="en-US" dirty="0" smtClean="0"/>
                        <a:t>100</a:t>
                      </a:r>
                      <a:endParaRPr lang="en-US" dirty="0"/>
                    </a:p>
                  </a:txBody>
                  <a:tcPr/>
                </a:tc>
                <a:tc>
                  <a:txBody>
                    <a:bodyPr/>
                    <a:lstStyle/>
                    <a:p>
                      <a:pPr algn="ctr"/>
                      <a:r>
                        <a:rPr lang="en-US" dirty="0" smtClean="0"/>
                        <a:t>232.4</a:t>
                      </a:r>
                      <a:endParaRPr lang="en-US" dirty="0"/>
                    </a:p>
                  </a:txBody>
                  <a:tcPr/>
                </a:tc>
                <a:tc>
                  <a:txBody>
                    <a:bodyPr/>
                    <a:lstStyle/>
                    <a:p>
                      <a:pPr algn="ctr"/>
                      <a:r>
                        <a:rPr lang="en-US" dirty="0" smtClean="0"/>
                        <a:t>20.0</a:t>
                      </a:r>
                      <a:endParaRPr lang="en-US" dirty="0"/>
                    </a:p>
                  </a:txBody>
                  <a:tcPr/>
                </a:tc>
                <a:tc>
                  <a:txBody>
                    <a:bodyPr/>
                    <a:lstStyle/>
                    <a:p>
                      <a:pPr algn="ctr"/>
                      <a:r>
                        <a:rPr lang="en-US" dirty="0" smtClean="0"/>
                        <a:t>112.4</a:t>
                      </a:r>
                      <a:endParaRPr lang="en-US" dirty="0"/>
                    </a:p>
                  </a:txBody>
                  <a:tcPr/>
                </a:tc>
                <a:extLst>
                  <a:ext uri="{0D108BD9-81ED-4DB2-BD59-A6C34878D82A}">
                    <a16:rowId xmlns:a16="http://schemas.microsoft.com/office/drawing/2014/main" val="1553552405"/>
                  </a:ext>
                </a:extLst>
              </a:tr>
              <a:tr h="518160">
                <a:tc>
                  <a:txBody>
                    <a:bodyPr/>
                    <a:lstStyle/>
                    <a:p>
                      <a:pPr algn="ctr"/>
                      <a:r>
                        <a:rPr lang="en-US" dirty="0" smtClean="0"/>
                        <a:t>Rest</a:t>
                      </a:r>
                      <a:r>
                        <a:rPr lang="en-US" baseline="0" dirty="0" smtClean="0"/>
                        <a:t> of World</a:t>
                      </a:r>
                      <a:endParaRPr lang="en-US" dirty="0"/>
                    </a:p>
                  </a:txBody>
                  <a:tcPr/>
                </a:tc>
                <a:tc>
                  <a:txBody>
                    <a:bodyPr/>
                    <a:lstStyle/>
                    <a:p>
                      <a:pPr algn="ctr"/>
                      <a:r>
                        <a:rPr lang="en-US" dirty="0" smtClean="0"/>
                        <a:t>100</a:t>
                      </a:r>
                      <a:endParaRPr lang="en-US" dirty="0"/>
                    </a:p>
                  </a:txBody>
                  <a:tcPr/>
                </a:tc>
                <a:tc>
                  <a:txBody>
                    <a:bodyPr/>
                    <a:lstStyle/>
                    <a:p>
                      <a:pPr algn="ctr"/>
                      <a:r>
                        <a:rPr lang="en-US" dirty="0" smtClean="0"/>
                        <a:t>147.9</a:t>
                      </a:r>
                      <a:endParaRPr lang="en-US" dirty="0"/>
                    </a:p>
                  </a:txBody>
                  <a:tcPr/>
                </a:tc>
                <a:tc>
                  <a:txBody>
                    <a:bodyPr/>
                    <a:lstStyle/>
                    <a:p>
                      <a:pPr algn="ctr"/>
                      <a:r>
                        <a:rPr lang="en-US" dirty="0" smtClean="0"/>
                        <a:t>13.8</a:t>
                      </a:r>
                      <a:endParaRPr lang="en-US" dirty="0"/>
                    </a:p>
                  </a:txBody>
                  <a:tcPr/>
                </a:tc>
                <a:tc>
                  <a:txBody>
                    <a:bodyPr/>
                    <a:lstStyle/>
                    <a:p>
                      <a:pPr algn="ctr"/>
                      <a:r>
                        <a:rPr lang="en-US" dirty="0" smtClean="0"/>
                        <a:t>34.2</a:t>
                      </a:r>
                      <a:endParaRPr lang="en-US" dirty="0"/>
                    </a:p>
                  </a:txBody>
                  <a:tcPr/>
                </a:tc>
                <a:extLst>
                  <a:ext uri="{0D108BD9-81ED-4DB2-BD59-A6C34878D82A}">
                    <a16:rowId xmlns:a16="http://schemas.microsoft.com/office/drawing/2014/main" val="1302363628"/>
                  </a:ext>
                </a:extLst>
              </a:tr>
            </a:tbl>
          </a:graphicData>
        </a:graphic>
      </p:graphicFrame>
      <p:sp>
        <p:nvSpPr>
          <p:cNvPr id="8" name="TextBox 7"/>
          <p:cNvSpPr txBox="1"/>
          <p:nvPr/>
        </p:nvSpPr>
        <p:spPr>
          <a:xfrm>
            <a:off x="1442681" y="5158471"/>
            <a:ext cx="6505499" cy="369332"/>
          </a:xfrm>
          <a:prstGeom prst="rect">
            <a:avLst/>
          </a:prstGeom>
          <a:noFill/>
        </p:spPr>
        <p:txBody>
          <a:bodyPr wrap="none" rtlCol="0">
            <a:spAutoFit/>
          </a:bodyPr>
          <a:lstStyle/>
          <a:p>
            <a:r>
              <a:rPr lang="en-US" dirty="0" smtClean="0"/>
              <a:t>Assumes 9.73B population in 2050; Source: FAO Food Trends 2017</a:t>
            </a:r>
            <a:endParaRPr lang="en-US" dirty="0"/>
          </a:p>
        </p:txBody>
      </p:sp>
    </p:spTree>
    <p:extLst>
      <p:ext uri="{BB962C8B-B14F-4D97-AF65-F5344CB8AC3E}">
        <p14:creationId xmlns:p14="http://schemas.microsoft.com/office/powerpoint/2010/main" val="3476051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Per Capita Food Consumption (kg/person/</a:t>
            </a:r>
            <a:r>
              <a:rPr lang="en-US" dirty="0" err="1" smtClean="0"/>
              <a:t>yr</a:t>
            </a:r>
            <a:r>
              <a:rPr lang="en-US" dirty="0" smtClean="0"/>
              <a:t>)</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620041"/>
            <a:ext cx="7277100" cy="4378162"/>
          </a:xfrm>
          <a:prstGeom prst="rect">
            <a:avLst/>
          </a:prstGeom>
        </p:spPr>
      </p:pic>
      <p:sp>
        <p:nvSpPr>
          <p:cNvPr id="6" name="TextBox 5"/>
          <p:cNvSpPr txBox="1"/>
          <p:nvPr/>
        </p:nvSpPr>
        <p:spPr>
          <a:xfrm>
            <a:off x="-29801" y="5815387"/>
            <a:ext cx="1888402" cy="369332"/>
          </a:xfrm>
          <a:prstGeom prst="rect">
            <a:avLst/>
          </a:prstGeom>
          <a:noFill/>
        </p:spPr>
        <p:txBody>
          <a:bodyPr wrap="none" rtlCol="0">
            <a:spAutoFit/>
          </a:bodyPr>
          <a:lstStyle/>
          <a:p>
            <a:r>
              <a:rPr lang="en-US" dirty="0" smtClean="0"/>
              <a:t>Source: FAO, 2012</a:t>
            </a:r>
            <a:endParaRPr lang="en-US" dirty="0"/>
          </a:p>
        </p:txBody>
      </p:sp>
    </p:spTree>
    <p:extLst>
      <p:ext uri="{BB962C8B-B14F-4D97-AF65-F5344CB8AC3E}">
        <p14:creationId xmlns:p14="http://schemas.microsoft.com/office/powerpoint/2010/main" val="233075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569" y="1504084"/>
            <a:ext cx="7662862" cy="4541328"/>
          </a:xfrm>
          <a:prstGeom prst="rect">
            <a:avLst/>
          </a:prstGeom>
        </p:spPr>
      </p:pic>
      <p:sp>
        <p:nvSpPr>
          <p:cNvPr id="5" name="Title 4"/>
          <p:cNvSpPr>
            <a:spLocks noGrp="1"/>
          </p:cNvSpPr>
          <p:nvPr>
            <p:ph type="title"/>
          </p:nvPr>
        </p:nvSpPr>
        <p:spPr/>
        <p:txBody>
          <a:bodyPr>
            <a:normAutofit fontScale="90000"/>
          </a:bodyPr>
          <a:lstStyle/>
          <a:p>
            <a:r>
              <a:rPr lang="en-US" dirty="0" smtClean="0"/>
              <a:t>Sources of Growth in Agricultural Production, 1961-2010</a:t>
            </a:r>
            <a:endParaRPr lang="en-US" dirty="0"/>
          </a:p>
        </p:txBody>
      </p:sp>
    </p:spTree>
    <p:extLst>
      <p:ext uri="{BB962C8B-B14F-4D97-AF65-F5344CB8AC3E}">
        <p14:creationId xmlns:p14="http://schemas.microsoft.com/office/powerpoint/2010/main" val="1471937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95400"/>
            <a:ext cx="7443788" cy="4466273"/>
          </a:xfrm>
          <a:prstGeom prst="rect">
            <a:avLst/>
          </a:prstGeom>
        </p:spPr>
      </p:pic>
      <p:sp>
        <p:nvSpPr>
          <p:cNvPr id="6" name="Title 5"/>
          <p:cNvSpPr>
            <a:spLocks noGrp="1"/>
          </p:cNvSpPr>
          <p:nvPr>
            <p:ph type="title"/>
          </p:nvPr>
        </p:nvSpPr>
        <p:spPr/>
        <p:txBody>
          <a:bodyPr/>
          <a:lstStyle/>
          <a:p>
            <a:r>
              <a:rPr lang="en-US" dirty="0" smtClean="0"/>
              <a:t>Annual GHG Emissions, All Sectors</a:t>
            </a:r>
            <a:endParaRPr lang="en-US" dirty="0"/>
          </a:p>
        </p:txBody>
      </p:sp>
    </p:spTree>
    <p:extLst>
      <p:ext uri="{BB962C8B-B14F-4D97-AF65-F5344CB8AC3E}">
        <p14:creationId xmlns:p14="http://schemas.microsoft.com/office/powerpoint/2010/main" val="338652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838200"/>
            <a:ext cx="6415746" cy="5177619"/>
          </a:xfrm>
          <a:prstGeom prst="rect">
            <a:avLst/>
          </a:prstGeom>
        </p:spPr>
      </p:pic>
      <p:sp>
        <p:nvSpPr>
          <p:cNvPr id="10" name="Title 9"/>
          <p:cNvSpPr>
            <a:spLocks noGrp="1"/>
          </p:cNvSpPr>
          <p:nvPr>
            <p:ph type="title"/>
          </p:nvPr>
        </p:nvSpPr>
        <p:spPr>
          <a:xfrm>
            <a:off x="-8866" y="-32238"/>
            <a:ext cx="9144000" cy="1143000"/>
          </a:xfrm>
        </p:spPr>
        <p:txBody>
          <a:bodyPr>
            <a:normAutofit/>
          </a:bodyPr>
          <a:lstStyle/>
          <a:p>
            <a:r>
              <a:rPr lang="en-US" sz="3000" dirty="0" smtClean="0"/>
              <a:t>Annual GHG Emissions Ag, Forestry and Other Land Uses</a:t>
            </a:r>
            <a:endParaRPr lang="en-US" sz="3000" dirty="0"/>
          </a:p>
        </p:txBody>
      </p:sp>
    </p:spTree>
    <p:extLst>
      <p:ext uri="{BB962C8B-B14F-4D97-AF65-F5344CB8AC3E}">
        <p14:creationId xmlns:p14="http://schemas.microsoft.com/office/powerpoint/2010/main" val="73771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43000"/>
          </a:xfrm>
        </p:spPr>
        <p:txBody>
          <a:bodyPr/>
          <a:lstStyle/>
          <a:p>
            <a:r>
              <a:rPr lang="en-US" sz="3200" b="1" dirty="0" err="1">
                <a:latin typeface="Times New Roman" pitchFamily="18" charset="0"/>
              </a:rPr>
              <a:t>Anthropic</a:t>
            </a:r>
            <a:r>
              <a:rPr lang="en-US" sz="3200" b="1" dirty="0">
                <a:latin typeface="Times New Roman" pitchFamily="18" charset="0"/>
              </a:rPr>
              <a:t> Sources of </a:t>
            </a:r>
            <a:br>
              <a:rPr lang="en-US" sz="3200" b="1" dirty="0">
                <a:latin typeface="Times New Roman" pitchFamily="18" charset="0"/>
              </a:rPr>
            </a:br>
            <a:r>
              <a:rPr lang="en-US" sz="3200" b="1" dirty="0">
                <a:latin typeface="Times New Roman" pitchFamily="18" charset="0"/>
              </a:rPr>
              <a:t>Methane and Nitrous Oxide Globally</a:t>
            </a:r>
          </a:p>
        </p:txBody>
      </p:sp>
      <p:sp>
        <p:nvSpPr>
          <p:cNvPr id="25603" name="Text Box 3"/>
          <p:cNvSpPr txBox="1">
            <a:spLocks noChangeArrowheads="1"/>
          </p:cNvSpPr>
          <p:nvPr/>
        </p:nvSpPr>
        <p:spPr bwMode="auto">
          <a:xfrm>
            <a:off x="228600" y="5486400"/>
            <a:ext cx="8686800" cy="466725"/>
          </a:xfrm>
          <a:prstGeom prst="rect">
            <a:avLst/>
          </a:prstGeom>
          <a:solidFill>
            <a:schemeClr val="accent1"/>
          </a:solidFill>
          <a:ln w="9525">
            <a:solidFill>
              <a:schemeClr val="tx1"/>
            </a:solidFill>
            <a:miter lim="800000"/>
            <a:headEnd/>
            <a:tailEnd/>
          </a:ln>
          <a:effectLst/>
        </p:spPr>
        <p:txBody>
          <a:bodyPr>
            <a:spAutoFit/>
          </a:bodyPr>
          <a:lstStyle/>
          <a:p>
            <a:pPr marL="0" marR="0" lvl="0" indent="0" algn="l" defTabSz="6121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Total Impact   2.0 Pg C</a:t>
            </a:r>
            <a:r>
              <a:rPr kumimoji="0" lang="en-US" sz="2400" b="0" i="0" u="none" strike="noStrike" kern="1200" cap="none" spc="0" normalizeH="0" baseline="-25000" noProof="0">
                <a:ln>
                  <a:noFill/>
                </a:ln>
                <a:solidFill>
                  <a:srgbClr val="000000"/>
                </a:solidFill>
                <a:effectLst/>
                <a:uLnTx/>
                <a:uFillTx/>
                <a:latin typeface="Arial" charset="0"/>
                <a:ea typeface="+mn-ea"/>
                <a:cs typeface="Arial" charset="0"/>
              </a:rPr>
              <a:t>equiv</a:t>
            </a: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1.2 Pg C</a:t>
            </a:r>
            <a:r>
              <a:rPr kumimoji="0" lang="en-US" sz="2400" b="0" i="0" u="none" strike="noStrike" kern="1200" cap="none" spc="0" normalizeH="0" baseline="-25000" noProof="0">
                <a:ln>
                  <a:noFill/>
                </a:ln>
                <a:solidFill>
                  <a:srgbClr val="000000"/>
                </a:solidFill>
                <a:effectLst/>
                <a:uLnTx/>
                <a:uFillTx/>
                <a:latin typeface="Arial" charset="0"/>
                <a:ea typeface="+mn-ea"/>
                <a:cs typeface="Arial" charset="0"/>
              </a:rPr>
              <a:t>equiv</a:t>
            </a:r>
          </a:p>
        </p:txBody>
      </p:sp>
      <p:sp>
        <p:nvSpPr>
          <p:cNvPr id="25604" name="Text Box 4"/>
          <p:cNvSpPr txBox="1">
            <a:spLocks noChangeArrowheads="1"/>
          </p:cNvSpPr>
          <p:nvPr/>
        </p:nvSpPr>
        <p:spPr bwMode="auto">
          <a:xfrm>
            <a:off x="0" y="6532563"/>
            <a:ext cx="3557588" cy="3365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Source IPCC 2001; from Robertson 2004</a:t>
            </a:r>
          </a:p>
        </p:txBody>
      </p:sp>
      <p:sp>
        <p:nvSpPr>
          <p:cNvPr id="25605" name="Text Box 5"/>
          <p:cNvSpPr txBox="1">
            <a:spLocks noChangeArrowheads="1"/>
          </p:cNvSpPr>
          <p:nvPr/>
        </p:nvSpPr>
        <p:spPr bwMode="auto">
          <a:xfrm>
            <a:off x="152400" y="5943600"/>
            <a:ext cx="6172200" cy="3667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mn-ea"/>
                <a:cs typeface="Arial" charset="0"/>
              </a:rPr>
              <a:t>(compare to fossil fuel CO</a:t>
            </a:r>
            <a:r>
              <a:rPr kumimoji="0" lang="en-US" sz="1800" b="0" i="1" u="none" strike="noStrike" kern="1200" cap="none" spc="0" normalizeH="0" baseline="-25000" noProof="0">
                <a:ln>
                  <a:noFill/>
                </a:ln>
                <a:solidFill>
                  <a:srgbClr val="000000"/>
                </a:solidFill>
                <a:effectLst/>
                <a:uLnTx/>
                <a:uFillTx/>
                <a:latin typeface="Arial" charset="0"/>
                <a:ea typeface="+mn-ea"/>
                <a:cs typeface="Arial" charset="0"/>
              </a:rPr>
              <a:t>2</a:t>
            </a:r>
            <a:r>
              <a:rPr kumimoji="0" lang="en-US" sz="1800" b="0" i="1" u="none" strike="noStrike" kern="1200" cap="none" spc="0" normalizeH="0" baseline="0" noProof="0">
                <a:ln>
                  <a:noFill/>
                </a:ln>
                <a:solidFill>
                  <a:srgbClr val="000000"/>
                </a:solidFill>
                <a:effectLst/>
                <a:uLnTx/>
                <a:uFillTx/>
                <a:latin typeface="Arial" charset="0"/>
                <a:ea typeface="+mn-ea"/>
                <a:cs typeface="Arial" charset="0"/>
              </a:rPr>
              <a:t> loading = 3.3 Pg C per year)</a:t>
            </a:r>
          </a:p>
        </p:txBody>
      </p:sp>
      <p:sp>
        <p:nvSpPr>
          <p:cNvPr id="25606" name="Text Box 6"/>
          <p:cNvSpPr txBox="1">
            <a:spLocks noChangeArrowheads="1"/>
          </p:cNvSpPr>
          <p:nvPr/>
        </p:nvSpPr>
        <p:spPr bwMode="auto">
          <a:xfrm>
            <a:off x="3200400" y="1782763"/>
            <a:ext cx="1252538"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Times New Roman" pitchFamily="18" charset="0"/>
                <a:ea typeface="+mn-ea"/>
                <a:cs typeface="Arial" charset="0"/>
              </a:rPr>
              <a:t>Industry</a:t>
            </a:r>
          </a:p>
        </p:txBody>
      </p:sp>
      <p:sp>
        <p:nvSpPr>
          <p:cNvPr id="25607" name="Text Box 7"/>
          <p:cNvSpPr txBox="1">
            <a:spLocks noChangeArrowheads="1"/>
          </p:cNvSpPr>
          <p:nvPr/>
        </p:nvSpPr>
        <p:spPr bwMode="auto">
          <a:xfrm>
            <a:off x="7772400" y="1782763"/>
            <a:ext cx="1252538"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70C0"/>
                </a:solidFill>
                <a:effectLst/>
                <a:uLnTx/>
                <a:uFillTx/>
                <a:latin typeface="Times New Roman" pitchFamily="18" charset="0"/>
                <a:ea typeface="+mn-ea"/>
                <a:cs typeface="Arial" charset="0"/>
              </a:rPr>
              <a:t>Industry</a:t>
            </a:r>
          </a:p>
        </p:txBody>
      </p:sp>
      <p:sp>
        <p:nvSpPr>
          <p:cNvPr id="25608" name="Text Box 8"/>
          <p:cNvSpPr txBox="1">
            <a:spLocks noChangeArrowheads="1"/>
          </p:cNvSpPr>
          <p:nvPr/>
        </p:nvSpPr>
        <p:spPr bwMode="auto">
          <a:xfrm>
            <a:off x="7799388" y="4437063"/>
            <a:ext cx="1181100"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Agricultural</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soils</a:t>
            </a:r>
          </a:p>
        </p:txBody>
      </p:sp>
      <p:sp>
        <p:nvSpPr>
          <p:cNvPr id="25609" name="Text Box 9"/>
          <p:cNvSpPr txBox="1">
            <a:spLocks noChangeArrowheads="1"/>
          </p:cNvSpPr>
          <p:nvPr/>
        </p:nvSpPr>
        <p:spPr bwMode="auto">
          <a:xfrm>
            <a:off x="4800600" y="3446463"/>
            <a:ext cx="885825"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Biomass</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burning</a:t>
            </a:r>
          </a:p>
        </p:txBody>
      </p:sp>
      <p:sp>
        <p:nvSpPr>
          <p:cNvPr id="25610" name="Text Box 10"/>
          <p:cNvSpPr txBox="1">
            <a:spLocks noChangeArrowheads="1"/>
          </p:cNvSpPr>
          <p:nvPr/>
        </p:nvSpPr>
        <p:spPr bwMode="auto">
          <a:xfrm>
            <a:off x="5253038" y="2106613"/>
            <a:ext cx="881062"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Cattle &amp;</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feedlots</a:t>
            </a:r>
          </a:p>
        </p:txBody>
      </p:sp>
      <p:sp>
        <p:nvSpPr>
          <p:cNvPr id="25611" name="Text Box 11"/>
          <p:cNvSpPr txBox="1">
            <a:spLocks noChangeArrowheads="1"/>
          </p:cNvSpPr>
          <p:nvPr/>
        </p:nvSpPr>
        <p:spPr bwMode="auto">
          <a:xfrm>
            <a:off x="4876800" y="4602163"/>
            <a:ext cx="1639888"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70C0"/>
                </a:solidFill>
                <a:effectLst/>
                <a:uLnTx/>
                <a:uFillTx/>
                <a:latin typeface="Times New Roman" pitchFamily="18" charset="0"/>
                <a:ea typeface="+mn-ea"/>
                <a:cs typeface="Arial" charset="0"/>
              </a:rPr>
              <a:t>Agriculture</a:t>
            </a:r>
          </a:p>
        </p:txBody>
      </p:sp>
      <p:sp>
        <p:nvSpPr>
          <p:cNvPr id="25612" name="Text Box 12"/>
          <p:cNvSpPr txBox="1">
            <a:spLocks noChangeArrowheads="1"/>
          </p:cNvSpPr>
          <p:nvPr/>
        </p:nvSpPr>
        <p:spPr bwMode="auto">
          <a:xfrm>
            <a:off x="323850" y="4602163"/>
            <a:ext cx="1639888"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70C0"/>
                </a:solidFill>
                <a:effectLst/>
                <a:uLnTx/>
                <a:uFillTx/>
                <a:latin typeface="Times New Roman" pitchFamily="18" charset="0"/>
                <a:ea typeface="+mn-ea"/>
                <a:cs typeface="Arial" charset="0"/>
              </a:rPr>
              <a:t>Agriculture</a:t>
            </a:r>
          </a:p>
        </p:txBody>
      </p:sp>
      <p:sp>
        <p:nvSpPr>
          <p:cNvPr id="25613" name="Text Box 13"/>
          <p:cNvSpPr txBox="1">
            <a:spLocks noChangeArrowheads="1"/>
          </p:cNvSpPr>
          <p:nvPr/>
        </p:nvSpPr>
        <p:spPr bwMode="auto">
          <a:xfrm>
            <a:off x="3695700" y="2511425"/>
            <a:ext cx="771525" cy="33655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Energy</a:t>
            </a:r>
          </a:p>
        </p:txBody>
      </p:sp>
      <p:sp>
        <p:nvSpPr>
          <p:cNvPr id="25614" name="Text Box 14"/>
          <p:cNvSpPr txBox="1">
            <a:spLocks noChangeArrowheads="1"/>
          </p:cNvSpPr>
          <p:nvPr/>
        </p:nvSpPr>
        <p:spPr bwMode="auto">
          <a:xfrm>
            <a:off x="3825875" y="3783013"/>
            <a:ext cx="1135063"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Other</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combustion</a:t>
            </a:r>
          </a:p>
        </p:txBody>
      </p:sp>
      <p:sp>
        <p:nvSpPr>
          <p:cNvPr id="25615" name="Text Box 15"/>
          <p:cNvSpPr txBox="1">
            <a:spLocks noChangeArrowheads="1"/>
          </p:cNvSpPr>
          <p:nvPr/>
        </p:nvSpPr>
        <p:spPr bwMode="auto">
          <a:xfrm>
            <a:off x="3352800" y="4468813"/>
            <a:ext cx="920750" cy="28733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Landfills</a:t>
            </a:r>
          </a:p>
        </p:txBody>
      </p:sp>
      <p:sp>
        <p:nvSpPr>
          <p:cNvPr id="25616" name="Text Box 16"/>
          <p:cNvSpPr txBox="1">
            <a:spLocks noChangeArrowheads="1"/>
          </p:cNvSpPr>
          <p:nvPr/>
        </p:nvSpPr>
        <p:spPr bwMode="auto">
          <a:xfrm>
            <a:off x="219075" y="3995738"/>
            <a:ext cx="1524000" cy="4826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Enteric</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fermentation</a:t>
            </a:r>
          </a:p>
        </p:txBody>
      </p:sp>
      <p:sp>
        <p:nvSpPr>
          <p:cNvPr id="25617" name="Text Box 17"/>
          <p:cNvSpPr txBox="1">
            <a:spLocks noChangeArrowheads="1"/>
          </p:cNvSpPr>
          <p:nvPr/>
        </p:nvSpPr>
        <p:spPr bwMode="auto">
          <a:xfrm>
            <a:off x="147638" y="3021013"/>
            <a:ext cx="955675"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Waste</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treatment</a:t>
            </a:r>
          </a:p>
        </p:txBody>
      </p:sp>
      <p:sp>
        <p:nvSpPr>
          <p:cNvPr id="25618" name="Text Box 18"/>
          <p:cNvSpPr txBox="1">
            <a:spLocks noChangeArrowheads="1"/>
          </p:cNvSpPr>
          <p:nvPr/>
        </p:nvSpPr>
        <p:spPr bwMode="auto">
          <a:xfrm>
            <a:off x="342900" y="2330450"/>
            <a:ext cx="1057275" cy="4826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Rice</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cultivation</a:t>
            </a:r>
          </a:p>
        </p:txBody>
      </p:sp>
      <p:sp>
        <p:nvSpPr>
          <p:cNvPr id="25619" name="Text Box 19"/>
          <p:cNvSpPr txBox="1">
            <a:spLocks noChangeArrowheads="1"/>
          </p:cNvSpPr>
          <p:nvPr/>
        </p:nvSpPr>
        <p:spPr bwMode="auto">
          <a:xfrm>
            <a:off x="1143000" y="1782763"/>
            <a:ext cx="1181100" cy="4826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Biomass</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Arial" charset="0"/>
              </a:rPr>
              <a:t>burning</a:t>
            </a:r>
          </a:p>
        </p:txBody>
      </p:sp>
      <p:sp>
        <p:nvSpPr>
          <p:cNvPr id="25620" name="Text Box 20"/>
          <p:cNvSpPr txBox="1">
            <a:spLocks noChangeArrowheads="1"/>
          </p:cNvSpPr>
          <p:nvPr/>
        </p:nvSpPr>
        <p:spPr bwMode="auto">
          <a:xfrm>
            <a:off x="2209800" y="1325563"/>
            <a:ext cx="914400" cy="5191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itchFamily="18" charset="0"/>
                <a:ea typeface="+mn-ea"/>
                <a:cs typeface="Arial" charset="0"/>
              </a:rPr>
              <a:t>CH</a:t>
            </a:r>
            <a:r>
              <a:rPr kumimoji="0" lang="en-US" sz="2800" b="0" i="0" u="none" strike="noStrike" kern="1200" cap="none" spc="0" normalizeH="0" baseline="-25000" noProof="0">
                <a:ln>
                  <a:noFill/>
                </a:ln>
                <a:solidFill>
                  <a:srgbClr val="000000"/>
                </a:solidFill>
                <a:effectLst/>
                <a:uLnTx/>
                <a:uFillTx/>
                <a:latin typeface="Times New Roman" pitchFamily="18" charset="0"/>
                <a:ea typeface="+mn-ea"/>
                <a:cs typeface="Arial" charset="0"/>
              </a:rPr>
              <a:t>4</a:t>
            </a: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5621" name="Text Box 21"/>
          <p:cNvSpPr txBox="1">
            <a:spLocks noChangeArrowheads="1"/>
          </p:cNvSpPr>
          <p:nvPr/>
        </p:nvSpPr>
        <p:spPr bwMode="auto">
          <a:xfrm>
            <a:off x="6781800" y="1325563"/>
            <a:ext cx="914400" cy="5191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itchFamily="18" charset="0"/>
                <a:ea typeface="+mn-ea"/>
                <a:cs typeface="Arial" charset="0"/>
              </a:rPr>
              <a:t>N</a:t>
            </a:r>
            <a:r>
              <a:rPr kumimoji="0" lang="en-US" sz="2800" b="0" i="0" u="none" strike="noStrike" kern="1200" cap="none" spc="0" normalizeH="0" baseline="-25000" noProof="0">
                <a:ln>
                  <a:noFill/>
                </a:ln>
                <a:solidFill>
                  <a:srgbClr val="000000"/>
                </a:solidFill>
                <a:effectLst/>
                <a:uLnTx/>
                <a:uFillTx/>
                <a:latin typeface="Times New Roman" pitchFamily="18" charset="0"/>
                <a:ea typeface="+mn-ea"/>
                <a:cs typeface="Arial" charset="0"/>
              </a:rPr>
              <a:t>2</a:t>
            </a:r>
            <a:r>
              <a:rPr kumimoji="0" lang="en-US" sz="2800" b="0" i="0" u="none" strike="noStrike" kern="1200" cap="none" spc="0" normalizeH="0" baseline="0" noProof="0">
                <a:ln>
                  <a:noFill/>
                </a:ln>
                <a:solidFill>
                  <a:srgbClr val="000000"/>
                </a:solidFill>
                <a:effectLst/>
                <a:uLnTx/>
                <a:uFillTx/>
                <a:latin typeface="Times New Roman" pitchFamily="18" charset="0"/>
                <a:ea typeface="+mn-ea"/>
                <a:cs typeface="Arial" charset="0"/>
              </a:rPr>
              <a:t>O</a:t>
            </a:r>
          </a:p>
        </p:txBody>
      </p:sp>
      <p:pic>
        <p:nvPicPr>
          <p:cNvPr id="25622" name="Picture 22" descr="N2O"/>
          <p:cNvPicPr>
            <a:picLocks noGrp="1" noChangeAspect="1" noChangeArrowheads="1"/>
          </p:cNvPicPr>
          <p:nvPr>
            <p:ph sz="half" idx="2"/>
          </p:nvPr>
        </p:nvPicPr>
        <p:blipFill>
          <a:blip r:embed="rId3" cstate="print"/>
          <a:srcRect/>
          <a:stretch>
            <a:fillRect/>
          </a:stretch>
        </p:blipFill>
        <p:spPr>
          <a:xfrm>
            <a:off x="5715000" y="2087563"/>
            <a:ext cx="2598738" cy="2667000"/>
          </a:xfrm>
          <a:noFill/>
          <a:ln/>
        </p:spPr>
      </p:pic>
      <p:pic>
        <p:nvPicPr>
          <p:cNvPr id="25623" name="Picture 23" descr="ch4"/>
          <p:cNvPicPr>
            <a:picLocks noGrp="1" noChangeAspect="1" noChangeArrowheads="1"/>
          </p:cNvPicPr>
          <p:nvPr>
            <p:ph sz="half" idx="1"/>
          </p:nvPr>
        </p:nvPicPr>
        <p:blipFill>
          <a:blip r:embed="rId4" cstate="print"/>
          <a:srcRect/>
          <a:stretch>
            <a:fillRect/>
          </a:stretch>
        </p:blipFill>
        <p:spPr>
          <a:xfrm>
            <a:off x="1181100" y="2149475"/>
            <a:ext cx="2678113" cy="2633663"/>
          </a:xfrm>
          <a:noFill/>
          <a:ln/>
        </p:spPr>
      </p:pic>
      <p:sp>
        <p:nvSpPr>
          <p:cNvPr id="25624" name="Text Box 24"/>
          <p:cNvSpPr txBox="1">
            <a:spLocks noChangeArrowheads="1"/>
          </p:cNvSpPr>
          <p:nvPr/>
        </p:nvSpPr>
        <p:spPr bwMode="auto">
          <a:xfrm>
            <a:off x="2971800" y="6248400"/>
            <a:ext cx="6172200" cy="3667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mn-ea"/>
                <a:cs typeface="Arial" charset="0"/>
              </a:rPr>
              <a:t>(compare to soil C sequestration of 0.3-0.5 Pg C per year)</a:t>
            </a:r>
          </a:p>
        </p:txBody>
      </p:sp>
    </p:spTree>
    <p:extLst>
      <p:ext uri="{BB962C8B-B14F-4D97-AF65-F5344CB8AC3E}">
        <p14:creationId xmlns:p14="http://schemas.microsoft.com/office/powerpoint/2010/main" val="35569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5" grpId="0"/>
      <p:bldP spid="256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31859"/>
            <a:ext cx="9144000" cy="726140"/>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334" y="2362200"/>
            <a:ext cx="8229600" cy="1143000"/>
          </a:xfrm>
        </p:spPr>
        <p:txBody>
          <a:bodyPr/>
          <a:lstStyle/>
          <a:p>
            <a:r>
              <a:rPr lang="en-US" dirty="0" smtClean="0"/>
              <a:t>Strategies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668" y="6131860"/>
            <a:ext cx="4284932" cy="709156"/>
          </a:xfrm>
          <a:prstGeom prst="rect">
            <a:avLst/>
          </a:prstGeom>
        </p:spPr>
      </p:pic>
      <p:sp>
        <p:nvSpPr>
          <p:cNvPr id="7" name="Rectangle 6"/>
          <p:cNvSpPr/>
          <p:nvPr/>
        </p:nvSpPr>
        <p:spPr>
          <a:xfrm>
            <a:off x="0" y="0"/>
            <a:ext cx="9144000" cy="98612"/>
          </a:xfrm>
          <a:prstGeom prst="rect">
            <a:avLst/>
          </a:prstGeom>
          <a:solidFill>
            <a:srgbClr val="512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78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KSUSS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SlideMaster">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8000" tIns="18000" rIns="18000" bIns="18000" rtlCol="0">
        <a:spAutoFit/>
      </a:bodyPr>
      <a:lstStyle>
        <a:defPPr>
          <a:defRPr sz="2000" baseline="0" smtClean="0"/>
        </a:defPPr>
      </a:lstStyle>
    </a:tx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13069</TotalTime>
  <Words>698</Words>
  <Application>Microsoft Office PowerPoint</Application>
  <PresentationFormat>On-screen Show (4:3)</PresentationFormat>
  <Paragraphs>204</Paragraphs>
  <Slides>24</Slides>
  <Notes>20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3" baseType="lpstr">
      <vt:lpstr>MS PGothic</vt:lpstr>
      <vt:lpstr>Arial</vt:lpstr>
      <vt:lpstr>Calibri</vt:lpstr>
      <vt:lpstr>Times New Roman</vt:lpstr>
      <vt:lpstr>KSUSSSA</vt:lpstr>
      <vt:lpstr>1_Default Design</vt:lpstr>
      <vt:lpstr>PresentationSlideMaster</vt:lpstr>
      <vt:lpstr>Default Design</vt:lpstr>
      <vt:lpstr>Document</vt:lpstr>
      <vt:lpstr>Challenging Sectors for Mitigation: Agriculture, Forestry, and Other Land Uses</vt:lpstr>
      <vt:lpstr>Outline</vt:lpstr>
      <vt:lpstr>Required Increases in Agricultural Production</vt:lpstr>
      <vt:lpstr>Per Capita Food Consumption (kg/person/yr)</vt:lpstr>
      <vt:lpstr>Sources of Growth in Agricultural Production, 1961-2010</vt:lpstr>
      <vt:lpstr>Annual GHG Emissions, All Sectors</vt:lpstr>
      <vt:lpstr>Annual GHG Emissions Ag, Forestry and Other Land Uses</vt:lpstr>
      <vt:lpstr>Anthropic Sources of  Methane and Nitrous Oxide Globally</vt:lpstr>
      <vt:lpstr>Strategies</vt:lpstr>
      <vt:lpstr>Mitigation activities in the AFOLU sector</vt:lpstr>
      <vt:lpstr>N management to reduce N2O</vt:lpstr>
      <vt:lpstr>Methane/N2O Emissions from Rice: Opportunities</vt:lpstr>
      <vt:lpstr>Methane/N2O Emissions from Livestock: Opportunities</vt:lpstr>
      <vt:lpstr>Management Strategies for C Sequestration</vt:lpstr>
      <vt:lpstr>PowerPoint Presentation</vt:lpstr>
      <vt:lpstr>Sustainable Intensification</vt:lpstr>
      <vt:lpstr>PowerPoint Presentation</vt:lpstr>
      <vt:lpstr>Challenges</vt:lpstr>
      <vt:lpstr>PowerPoint Presentation</vt:lpstr>
      <vt:lpstr>Large-Scale Interventions</vt:lpstr>
      <vt:lpstr>FieldPrint® Platform</vt:lpstr>
      <vt:lpstr>Summary and Conclusions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Pierzynski</dc:creator>
  <cp:lastModifiedBy>Gary Pierzynski</cp:lastModifiedBy>
  <cp:revision>233</cp:revision>
  <cp:lastPrinted>2017-06-27T18:39:47Z</cp:lastPrinted>
  <dcterms:created xsi:type="dcterms:W3CDTF">2012-11-05T16:16:58Z</dcterms:created>
  <dcterms:modified xsi:type="dcterms:W3CDTF">2018-03-12T14:01:59Z</dcterms:modified>
</cp:coreProperties>
</file>