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97" r:id="rId2"/>
    <p:sldId id="1045" r:id="rId3"/>
    <p:sldId id="1047" r:id="rId4"/>
    <p:sldId id="1046" r:id="rId5"/>
    <p:sldId id="1051" r:id="rId6"/>
    <p:sldId id="1052" r:id="rId7"/>
    <p:sldId id="1053" r:id="rId8"/>
    <p:sldId id="1054" r:id="rId9"/>
    <p:sldId id="1055" r:id="rId10"/>
    <p:sldId id="1056" r:id="rId11"/>
    <p:sldId id="1034" r:id="rId12"/>
    <p:sldId id="1038" r:id="rId13"/>
    <p:sldId id="1058" r:id="rId14"/>
    <p:sldId id="1020" r:id="rId15"/>
    <p:sldId id="1031" r:id="rId16"/>
    <p:sldId id="1012" r:id="rId17"/>
    <p:sldId id="1018" r:id="rId18"/>
    <p:sldId id="1059" r:id="rId19"/>
    <p:sldId id="1057" r:id="rId20"/>
    <p:sldId id="1060" r:id="rId21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blanc" initials="EB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138"/>
    <a:srgbClr val="671717"/>
    <a:srgbClr val="D912FA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8686" autoAdjust="0"/>
  </p:normalViewPr>
  <p:slideViewPr>
    <p:cSldViewPr>
      <p:cViewPr varScale="1">
        <p:scale>
          <a:sx n="70" d="100"/>
          <a:sy n="70" d="100"/>
        </p:scale>
        <p:origin x="120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2334" y="-78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102" y="1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C89DC3-8826-4BAC-908B-2E93A1A88A36}" type="datetimeFigureOut">
              <a:rPr lang="en-US"/>
              <a:pPr/>
              <a:t>3/16/2018</a:t>
            </a:fld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967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4" rIns="93168" bIns="4658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102" y="8829967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4" rIns="93168" bIns="465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F670F8-CD20-4276-9788-57B7FE578A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59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119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1"/>
            <a:ext cx="2982119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A2A408-1A73-47C2-8A1C-BE7503026F6D}" type="datetimeFigureOut">
              <a:rPr lang="en-US"/>
              <a:pPr>
                <a:defRPr/>
              </a:pPr>
              <a:t>3/16/2018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3168" tIns="46584" rIns="93168" bIns="4658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2982119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F60906-926C-4C54-A1E7-010F6DE5BF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493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60906-926C-4C54-A1E7-010F6DE5BF2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983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200" b="0" kern="1200" dirty="0" smtClean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60906-926C-4C54-A1E7-010F6DE5BF2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869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200" b="0" kern="1200" dirty="0" smtClean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60906-926C-4C54-A1E7-010F6DE5BF2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399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200" b="0" kern="1200" dirty="0" smtClean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60906-926C-4C54-A1E7-010F6DE5BF2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981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200" b="0" kern="1200" dirty="0" smtClean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60906-926C-4C54-A1E7-010F6DE5BF2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964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60906-926C-4C54-A1E7-010F6DE5BF2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70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60906-926C-4C54-A1E7-010F6DE5BF2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046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60906-926C-4C54-A1E7-010F6DE5BF2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878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60906-926C-4C54-A1E7-010F6DE5BF2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31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60906-926C-4C54-A1E7-010F6DE5BF2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051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60906-926C-4C54-A1E7-010F6DE5BF2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995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200" b="0" kern="1200" dirty="0" smtClean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60906-926C-4C54-A1E7-010F6DE5BF2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6306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200" b="0" kern="1200" dirty="0" smtClean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60906-926C-4C54-A1E7-010F6DE5BF2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623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60906-926C-4C54-A1E7-010F6DE5BF2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76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60906-926C-4C54-A1E7-010F6DE5BF2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751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60906-926C-4C54-A1E7-010F6DE5BF2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023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60906-926C-4C54-A1E7-010F6DE5BF2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886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60906-926C-4C54-A1E7-010F6DE5BF2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67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60906-926C-4C54-A1E7-010F6DE5BF2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239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F60906-926C-4C54-A1E7-010F6DE5BF2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56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B4FA9-3F47-4A7D-AB99-6BF6549F2BD9}" type="datetime1">
              <a:rPr lang="en-US"/>
              <a:pPr>
                <a:defRPr/>
              </a:pPr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CDE3B-A371-4A9E-90B7-2128E69D1D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40A8D-2368-4A9B-9405-0FE5091CB66C}" type="datetime1">
              <a:rPr lang="en-US"/>
              <a:pPr>
                <a:defRPr/>
              </a:pPr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63181-02A7-49F9-A97C-FEA0046CBC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C2FFE-03F4-42A2-9FAF-B720A90CB8B7}" type="datetime1">
              <a:rPr lang="en-US"/>
              <a:pPr>
                <a:defRPr/>
              </a:pPr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E9B71-49A7-4410-9794-ECF42921E2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9BE18-E1CD-4312-9978-361357B0E245}" type="datetime1">
              <a:rPr lang="en-US"/>
              <a:pPr>
                <a:defRPr/>
              </a:pPr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967EB-96EE-4E1A-9E5E-69A3D01A6C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6A6AC-E0D1-4CAE-A270-A2680B42F55B}" type="datetime1">
              <a:rPr lang="en-US"/>
              <a:pPr>
                <a:defRPr/>
              </a:pPr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40365-CC54-49EA-A907-AB643D8AB2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C2685-43C6-4E1D-B096-38C0D8A295D3}" type="datetime1">
              <a:rPr lang="en-US"/>
              <a:pPr>
                <a:defRPr/>
              </a:pPr>
              <a:t>3/16/2018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B6A17-2741-49B8-8B10-D81E6445A6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FE1AC-B6DB-41D4-BAB8-F21FC1D7310B}" type="datetime1">
              <a:rPr lang="en-US"/>
              <a:pPr>
                <a:defRPr/>
              </a:pPr>
              <a:t>3/16/2018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49A13-3E4D-4B38-8112-14B5BB320B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E76B2-3C6A-449A-B06F-3BDDC71902A1}" type="datetime1">
              <a:rPr lang="en-US"/>
              <a:pPr>
                <a:defRPr/>
              </a:pPr>
              <a:t>3/16/2018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558D0-C9A8-46DC-B409-6588D94684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C9A05-92F5-4978-A97F-FA4708D26B01}" type="datetime1">
              <a:rPr lang="en-US"/>
              <a:pPr>
                <a:defRPr/>
              </a:pPr>
              <a:t>3/16/2018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EA639-0AD2-427F-8454-ED31C37C04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5C643-78DC-48F9-A73E-6CB14404CC0C}" type="datetime1">
              <a:rPr lang="en-US"/>
              <a:pPr>
                <a:defRPr/>
              </a:pPr>
              <a:t>3/16/2018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8526D-84F6-4D70-AB22-294B73394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85A35-FB1F-4B80-9589-1428CECA3A5B}" type="datetime1">
              <a:rPr lang="en-US"/>
              <a:pPr>
                <a:defRPr/>
              </a:pPr>
              <a:t>3/16/2018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92775-264C-46D5-8074-820B1D9373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C6EA03-BFF1-4C9E-AD03-1602DF29DB42}" type="datetime1">
              <a:rPr lang="en-US"/>
              <a:pPr>
                <a:defRPr/>
              </a:pPr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888D5D-9862-49B3-B1FA-EE807CA7E1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>
    <p:wheel spokes="1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change.mit.edu/publication/1675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9727"/>
            <a:ext cx="9144000" cy="128567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Market Cost of Renewable Jet Fuel Adoption in the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US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120" y="1303526"/>
            <a:ext cx="8627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6325"/>
                </a:solidFill>
                <a:latin typeface="Calibri" pitchFamily="34" charset="0"/>
                <a:cs typeface="Calibri" pitchFamily="34" charset="0"/>
              </a:rPr>
              <a:t>XLI MIT Global Change </a:t>
            </a:r>
            <a:r>
              <a:rPr lang="en-US" sz="3000" b="1" dirty="0" smtClean="0">
                <a:solidFill>
                  <a:srgbClr val="006325"/>
                </a:solidFill>
                <a:latin typeface="Calibri" pitchFamily="34" charset="0"/>
                <a:cs typeface="Calibri" pitchFamily="34" charset="0"/>
              </a:rPr>
              <a:t>Forum</a:t>
            </a:r>
          </a:p>
          <a:p>
            <a:pPr algn="ctr"/>
            <a:r>
              <a:rPr lang="en-US" sz="2400" b="1" dirty="0" smtClean="0">
                <a:solidFill>
                  <a:srgbClr val="006325"/>
                </a:solidFill>
                <a:latin typeface="Calibri" pitchFamily="34" charset="0"/>
                <a:cs typeface="Calibri" pitchFamily="34" charset="0"/>
              </a:rPr>
              <a:t>March 28, 2018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36"/>
          <a:stretch/>
        </p:blipFill>
        <p:spPr bwMode="auto">
          <a:xfrm>
            <a:off x="3934142" y="3990312"/>
            <a:ext cx="1331819" cy="125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6325"/>
                </a:solidFill>
              </a:rPr>
              <a:t>http://globalchange.mit.edu/ </a:t>
            </a:r>
            <a:endParaRPr lang="en-US" sz="1400" dirty="0">
              <a:solidFill>
                <a:srgbClr val="006325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1672" y="6248400"/>
            <a:ext cx="8627952" cy="152400"/>
          </a:xfrm>
          <a:prstGeom prst="rect">
            <a:avLst/>
          </a:prstGeom>
          <a:gradFill flip="none" rotWithShape="1">
            <a:gsLst>
              <a:gs pos="90000">
                <a:srgbClr val="7AAADB"/>
              </a:gs>
              <a:gs pos="417">
                <a:schemeClr val="bg1"/>
              </a:gs>
              <a:gs pos="10000">
                <a:srgbClr val="7AAADB"/>
              </a:gs>
              <a:gs pos="25000">
                <a:srgbClr val="002D62"/>
              </a:gs>
              <a:gs pos="75000">
                <a:srgbClr val="002D62"/>
              </a:gs>
              <a:gs pos="40000">
                <a:srgbClr val="006325"/>
              </a:gs>
              <a:gs pos="60000">
                <a:srgbClr val="006325"/>
              </a:gs>
              <a:gs pos="50000">
                <a:srgbClr val="A1D3AB"/>
              </a:gs>
              <a:gs pos="100000">
                <a:schemeClr val="bg1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0048" y="0"/>
            <a:ext cx="9220200" cy="82369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0096" y="129258"/>
            <a:ext cx="9144000" cy="7488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400" b="1" dirty="0" smtClean="0"/>
              <a:t>Challenging </a:t>
            </a:r>
            <a:r>
              <a:rPr lang="en-US" sz="3400" b="1" dirty="0"/>
              <a:t>Sectors for Mitigation</a:t>
            </a:r>
            <a:endParaRPr lang="en-US" sz="3400" dirty="0"/>
          </a:p>
        </p:txBody>
      </p:sp>
      <p:sp>
        <p:nvSpPr>
          <p:cNvPr id="16" name="TextBox 15"/>
          <p:cNvSpPr txBox="1"/>
          <p:nvPr/>
        </p:nvSpPr>
        <p:spPr>
          <a:xfrm>
            <a:off x="258022" y="2186336"/>
            <a:ext cx="8627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2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Niven Winchester</a:t>
            </a:r>
            <a:endParaRPr lang="en-US" sz="22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niven@mit.edu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AutoShape 2" descr="Image result for deforest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deforest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forestr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503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44032" y="6453547"/>
            <a:ext cx="2133600" cy="365125"/>
          </a:xfrm>
        </p:spPr>
        <p:txBody>
          <a:bodyPr/>
          <a:lstStyle/>
          <a:p>
            <a:pPr>
              <a:defRPr/>
            </a:pPr>
            <a:fld id="{FCAEA639-0AD2-427F-8454-ED31C37C04B1}" type="slidenum">
              <a:rPr lang="en-US" smtClean="0">
                <a:solidFill>
                  <a:srgbClr val="076138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7613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9204"/>
            <a:ext cx="9144000" cy="6950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3648"/>
            <a:ext cx="9144000" cy="7488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/>
              <a:t>2. Construction</a:t>
            </a:r>
            <a:endParaRPr lang="en-US" sz="2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914400"/>
            <a:ext cx="8229600" cy="5562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</a:pPr>
            <a:r>
              <a:rPr lang="en-US" sz="2200" dirty="0" smtClean="0">
                <a:cs typeface="Arial" pitchFamily="34" charset="0"/>
              </a:rPr>
              <a:t>Building materials such as cement</a:t>
            </a:r>
            <a:r>
              <a:rPr lang="en-US" sz="2200" dirty="0">
                <a:cs typeface="Arial" pitchFamily="34" charset="0"/>
              </a:rPr>
              <a:t>, </a:t>
            </a:r>
            <a:r>
              <a:rPr lang="en-US" sz="2200" dirty="0" smtClean="0">
                <a:cs typeface="Arial" pitchFamily="34" charset="0"/>
              </a:rPr>
              <a:t>steel </a:t>
            </a:r>
            <a:r>
              <a:rPr lang="en-US" sz="2200" dirty="0">
                <a:cs typeface="Arial" pitchFamily="34" charset="0"/>
              </a:rPr>
              <a:t>and </a:t>
            </a:r>
            <a:r>
              <a:rPr lang="en-US" sz="2200" dirty="0" err="1" smtClean="0">
                <a:cs typeface="Arial" pitchFamily="34" charset="0"/>
              </a:rPr>
              <a:t>aluminium</a:t>
            </a:r>
            <a:r>
              <a:rPr lang="en-US" sz="2200" dirty="0" smtClean="0">
                <a:cs typeface="Arial" pitchFamily="34" charset="0"/>
              </a:rPr>
              <a:t> are </a:t>
            </a:r>
            <a:r>
              <a:rPr lang="en-US" sz="2200" dirty="0">
                <a:cs typeface="Arial" pitchFamily="34" charset="0"/>
              </a:rPr>
              <a:t>energy intensive, and </a:t>
            </a:r>
            <a:r>
              <a:rPr lang="en-US" sz="2200" dirty="0" smtClean="0">
                <a:cs typeface="Arial" pitchFamily="34" charset="0"/>
              </a:rPr>
              <a:t>it is difficult </a:t>
            </a:r>
            <a:r>
              <a:rPr lang="en-US" sz="2200" dirty="0">
                <a:cs typeface="Arial" pitchFamily="34" charset="0"/>
              </a:rPr>
              <a:t>to </a:t>
            </a:r>
            <a:r>
              <a:rPr lang="en-US" sz="2200" dirty="0" smtClean="0">
                <a:cs typeface="Arial" pitchFamily="34" charset="0"/>
              </a:rPr>
              <a:t>eliminate emissions from these sectors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</a:pPr>
            <a:r>
              <a:rPr lang="en-US" sz="2200" dirty="0" smtClean="0">
                <a:cs typeface="Arial" pitchFamily="34" charset="0"/>
              </a:rPr>
              <a:t>Carbon capture and storage (CCS) is one option, but this technology is expensive, and </a:t>
            </a:r>
            <a:r>
              <a:rPr lang="en-US" sz="2200" dirty="0" smtClean="0">
                <a:cs typeface="Arial" pitchFamily="34" charset="0"/>
              </a:rPr>
              <a:t>construction </a:t>
            </a:r>
            <a:r>
              <a:rPr lang="en-US" sz="2200" dirty="0" smtClean="0">
                <a:cs typeface="Arial" pitchFamily="34" charset="0"/>
              </a:rPr>
              <a:t>inputs lack the economies of scale available in electricity production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</a:pPr>
            <a:r>
              <a:rPr lang="en-US" sz="2200" dirty="0" smtClean="0"/>
              <a:t>Substitution towards less CO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-intneisve building materials – such as </a:t>
            </a:r>
            <a:r>
              <a:rPr lang="en-US" sz="2200" b="1" dirty="0" smtClean="0"/>
              <a:t>Cross Laminated Timber (CLT</a:t>
            </a:r>
            <a:r>
              <a:rPr lang="en-US" sz="2200" b="1" dirty="0"/>
              <a:t>)</a:t>
            </a:r>
            <a:r>
              <a:rPr lang="en-US" sz="2200" dirty="0"/>
              <a:t> – </a:t>
            </a:r>
            <a:r>
              <a:rPr lang="en-US" sz="2200" dirty="0" smtClean="0"/>
              <a:t> provides an opportunity to reduce emissions from construction activities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0" y="4183168"/>
            <a:ext cx="4495800" cy="227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8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44032" y="6453547"/>
            <a:ext cx="2133600" cy="365125"/>
          </a:xfrm>
        </p:spPr>
        <p:txBody>
          <a:bodyPr/>
          <a:lstStyle/>
          <a:p>
            <a:pPr>
              <a:defRPr/>
            </a:pPr>
            <a:fld id="{FCAEA639-0AD2-427F-8454-ED31C37C04B1}" type="slidenum">
              <a:rPr lang="en-US" smtClean="0">
                <a:solidFill>
                  <a:srgbClr val="076138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7613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9204"/>
            <a:ext cx="9144000" cy="6950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3648"/>
            <a:ext cx="9144000" cy="7488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/>
              <a:t>Cross-laminated timber </a:t>
            </a:r>
          </a:p>
        </p:txBody>
      </p:sp>
      <p:pic>
        <p:nvPicPr>
          <p:cNvPr id="1028" name="Picture 4" descr="Image result for cross laminated timb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22"/>
          <a:stretch/>
        </p:blipFill>
        <p:spPr bwMode="auto">
          <a:xfrm>
            <a:off x="304800" y="1066801"/>
            <a:ext cx="3886200" cy="245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cross laminated timb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133350"/>
            <a:ext cx="4231610" cy="238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cross laminated timb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74725"/>
            <a:ext cx="3886200" cy="258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cross laminated timb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6"/>
          <a:stretch/>
        </p:blipFill>
        <p:spPr bwMode="auto">
          <a:xfrm>
            <a:off x="4772309" y="3774725"/>
            <a:ext cx="4231610" cy="262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92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44032" y="6453547"/>
            <a:ext cx="2133600" cy="365125"/>
          </a:xfrm>
        </p:spPr>
        <p:txBody>
          <a:bodyPr/>
          <a:lstStyle/>
          <a:p>
            <a:pPr>
              <a:defRPr/>
            </a:pPr>
            <a:fld id="{FCAEA639-0AD2-427F-8454-ED31C37C04B1}" type="slidenum">
              <a:rPr lang="en-US" smtClean="0">
                <a:solidFill>
                  <a:srgbClr val="076138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7613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9204"/>
            <a:ext cx="9144000" cy="6950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3648"/>
            <a:ext cx="9144000" cy="7488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/>
              <a:t>2. Construction</a:t>
            </a:r>
          </a:p>
        </p:txBody>
      </p:sp>
      <p:pic>
        <p:nvPicPr>
          <p:cNvPr id="1030" name="Picture 6" descr="http://cullinanstudio.com/uploads/projects/clt-dalstonlan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69"/>
          <a:stretch/>
        </p:blipFill>
        <p:spPr bwMode="auto">
          <a:xfrm>
            <a:off x="6477000" y="1447800"/>
            <a:ext cx="2514600" cy="445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914400"/>
            <a:ext cx="6175620" cy="5562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</a:pPr>
            <a:r>
              <a:rPr lang="en-US" sz="2100" dirty="0">
                <a:cs typeface="Arial" pitchFamily="34" charset="0"/>
              </a:rPr>
              <a:t>Cross-laminated timber (CLT) is a wood panel product made from solid-sawn </a:t>
            </a:r>
            <a:r>
              <a:rPr lang="en-US" sz="2100" dirty="0" smtClean="0">
                <a:cs typeface="Arial" pitchFamily="34" charset="0"/>
              </a:rPr>
              <a:t>lumber</a:t>
            </a:r>
            <a:endParaRPr lang="en-US" sz="2100" dirty="0"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</a:pPr>
            <a:r>
              <a:rPr lang="en-US" sz="2100" dirty="0" smtClean="0">
                <a:cs typeface="Arial" pitchFamily="34" charset="0"/>
              </a:rPr>
              <a:t>CLT makes it possible to build mid-rise wooden structures</a:t>
            </a:r>
          </a:p>
          <a:p>
            <a:pPr lvl="1"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</a:pPr>
            <a:r>
              <a:rPr lang="en-US" sz="1900" dirty="0" smtClean="0">
                <a:cs typeface="Arial" pitchFamily="34" charset="0"/>
              </a:rPr>
              <a:t>33 m high, 121 unit apartment block in London (</a:t>
            </a:r>
            <a:r>
              <a:rPr lang="en-US" sz="1900" dirty="0" err="1" smtClean="0">
                <a:cs typeface="Arial" pitchFamily="34" charset="0"/>
              </a:rPr>
              <a:t>Dalston</a:t>
            </a:r>
            <a:r>
              <a:rPr lang="en-US" sz="1900" dirty="0" smtClean="0">
                <a:cs typeface="Arial" pitchFamily="34" charset="0"/>
              </a:rPr>
              <a:t> Lane)</a:t>
            </a:r>
          </a:p>
          <a:p>
            <a:pPr lvl="1"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</a:pPr>
            <a:r>
              <a:rPr lang="en-US" sz="1900" dirty="0" smtClean="0">
                <a:cs typeface="Arial" pitchFamily="34" charset="0"/>
              </a:rPr>
              <a:t>12-story CLT building planned for Portland, Oregon (Framework)</a:t>
            </a:r>
          </a:p>
          <a:p>
            <a:pPr lvl="1"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</a:pPr>
            <a:r>
              <a:rPr lang="en-US" sz="1900" dirty="0" smtClean="0">
                <a:cs typeface="Arial" pitchFamily="34" charset="0"/>
              </a:rPr>
              <a:t>52 m high CLT office building planned for Wellington, New Zealand 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</a:pPr>
            <a:r>
              <a:rPr lang="en-US" sz="2100" dirty="0" smtClean="0">
                <a:cs typeface="Arial" pitchFamily="34" charset="0"/>
              </a:rPr>
              <a:t>CLT </a:t>
            </a:r>
            <a:r>
              <a:rPr lang="en-US" sz="2100" dirty="0">
                <a:cs typeface="Arial" pitchFamily="34" charset="0"/>
              </a:rPr>
              <a:t>is able to substitute for steel, concrete, and metal products in </a:t>
            </a:r>
            <a:r>
              <a:rPr lang="en-US" sz="2100" dirty="0" smtClean="0">
                <a:cs typeface="Arial" pitchFamily="34" charset="0"/>
              </a:rPr>
              <a:t>construction and thus provides a opportunity to mitigate GHG emissions</a:t>
            </a:r>
          </a:p>
          <a:p>
            <a:pPr marL="457200" lvl="1" indent="0"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  <a:buNone/>
            </a:pPr>
            <a:endParaRPr lang="en-US" sz="1800" dirty="0" smtClean="0"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</a:pPr>
            <a:endParaRPr lang="en-US" sz="2200" dirty="0" smtClean="0"/>
          </a:p>
          <a:p>
            <a:pPr marL="457200" lvl="1" indent="0" eaLnBrk="1" hangingPunct="1">
              <a:lnSpc>
                <a:spcPct val="80000"/>
              </a:lnSpc>
              <a:buFont typeface="Arial" charset="0"/>
              <a:buNone/>
            </a:pPr>
            <a:endParaRPr lang="en-US" sz="2000" dirty="0" smtClean="0"/>
          </a:p>
          <a:p>
            <a:pPr marL="457200" indent="-457200" eaLnBrk="1" hangingPunct="1">
              <a:buClr>
                <a:srgbClr val="00B0F0"/>
              </a:buClr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44982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uukuokka-Housing-Bl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7353"/>
            <a:ext cx="6338112" cy="633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61379" y="6216134"/>
            <a:ext cx="18774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666666"/>
                </a:solidFill>
                <a:latin typeface="Georgia" panose="02040502050405020303" pitchFamily="18" charset="0"/>
              </a:rPr>
              <a:t>Jyväskylä</a:t>
            </a:r>
            <a:r>
              <a:rPr lang="en-US" sz="1600" dirty="0">
                <a:solidFill>
                  <a:srgbClr val="666666"/>
                </a:solidFill>
                <a:latin typeface="Georgia" panose="02040502050405020303" pitchFamily="18" charset="0"/>
              </a:rPr>
              <a:t>, Finland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7911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44032" y="6453547"/>
            <a:ext cx="2133600" cy="365125"/>
          </a:xfrm>
        </p:spPr>
        <p:txBody>
          <a:bodyPr/>
          <a:lstStyle/>
          <a:p>
            <a:pPr>
              <a:defRPr/>
            </a:pPr>
            <a:fld id="{FCAEA639-0AD2-427F-8454-ED31C37C04B1}" type="slidenum">
              <a:rPr lang="en-US" smtClean="0">
                <a:solidFill>
                  <a:srgbClr val="076138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76138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3648"/>
            <a:ext cx="9144000" cy="7488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/>
              <a:t>Results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0" y="-2864"/>
            <a:ext cx="9144000" cy="6950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29988"/>
            <a:ext cx="9144000" cy="7488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2. Construction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876301"/>
            <a:ext cx="8229600" cy="54905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</a:pPr>
            <a:r>
              <a:rPr lang="en-US" sz="2400" dirty="0" smtClean="0"/>
              <a:t>Winchester and Reilly (2018)* examine the scope </a:t>
            </a:r>
            <a:r>
              <a:rPr lang="en-US" sz="2400" dirty="0" smtClean="0"/>
              <a:t>for CLT </a:t>
            </a:r>
            <a:r>
              <a:rPr lang="en-US" sz="2400" dirty="0" smtClean="0"/>
              <a:t>to reduce emissions in the construction industry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</a:pPr>
            <a:r>
              <a:rPr lang="en-US" sz="2400" dirty="0" smtClean="0"/>
              <a:t>The analysis simulates emission reductions consistent with the US Nationally Determined Contribution (NDC) in 2030 with and without substitution among building materials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</a:pPr>
            <a:endParaRPr lang="en-US" sz="2400" dirty="0"/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</a:pPr>
            <a:endParaRPr lang="en-US" sz="2400" dirty="0"/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</a:pPr>
            <a:endParaRPr lang="en-US" sz="2400" dirty="0"/>
          </a:p>
          <a:p>
            <a:pPr marL="0" indent="0"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  <a:buNone/>
            </a:pPr>
            <a:r>
              <a:rPr lang="en-US" sz="1800" dirty="0" smtClean="0"/>
              <a:t>* Winchester, N. &amp; J.M. Reilly, (2018). </a:t>
            </a:r>
            <a:r>
              <a:rPr lang="en-US" sz="1800" dirty="0"/>
              <a:t>The </a:t>
            </a:r>
            <a:r>
              <a:rPr lang="en-US" sz="1800" dirty="0" smtClean="0"/>
              <a:t>greenhouse gas benefits of using lumber </a:t>
            </a:r>
            <a:r>
              <a:rPr lang="en-US" sz="1800" dirty="0"/>
              <a:t>in </a:t>
            </a:r>
            <a:r>
              <a:rPr lang="en-US" sz="1800" dirty="0" smtClean="0"/>
              <a:t>construction, in press.</a:t>
            </a:r>
            <a:endParaRPr lang="en-US" sz="1800" dirty="0"/>
          </a:p>
          <a:p>
            <a:pPr marL="0" indent="0"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  <a:buNone/>
            </a:pPr>
            <a:endParaRPr lang="en-US" sz="2400" dirty="0" smtClean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16769"/>
            <a:ext cx="838200" cy="7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71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44032" y="6453547"/>
            <a:ext cx="2133600" cy="365125"/>
          </a:xfrm>
        </p:spPr>
        <p:txBody>
          <a:bodyPr/>
          <a:lstStyle/>
          <a:p>
            <a:pPr>
              <a:defRPr/>
            </a:pPr>
            <a:fld id="{FCAEA639-0AD2-427F-8454-ED31C37C04B1}" type="slidenum">
              <a:rPr lang="en-US" smtClean="0">
                <a:solidFill>
                  <a:srgbClr val="076138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76138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690656"/>
            <a:ext cx="8223880" cy="5975749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172863"/>
            <a:ext cx="8229600" cy="533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  <a:buNone/>
            </a:pPr>
            <a:r>
              <a:rPr lang="en-US" sz="2200" b="1" dirty="0" smtClean="0">
                <a:solidFill>
                  <a:srgbClr val="076138"/>
                </a:solidFill>
              </a:rPr>
              <a:t>Lifecycle CO2 emission </a:t>
            </a:r>
            <a:r>
              <a:rPr lang="en-US" sz="2200" b="1" dirty="0">
                <a:solidFill>
                  <a:srgbClr val="076138"/>
                </a:solidFill>
              </a:rPr>
              <a:t>intensities, </a:t>
            </a:r>
            <a:r>
              <a:rPr lang="en-US" sz="2200" b="1" dirty="0" smtClean="0">
                <a:solidFill>
                  <a:srgbClr val="076138"/>
                </a:solidFill>
              </a:rPr>
              <a:t>t </a:t>
            </a:r>
            <a:r>
              <a:rPr lang="en-US" sz="2200" b="1" dirty="0">
                <a:solidFill>
                  <a:srgbClr val="076138"/>
                </a:solidFill>
              </a:rPr>
              <a:t>per </a:t>
            </a:r>
            <a:r>
              <a:rPr lang="en-US" sz="2200" b="1" dirty="0" smtClean="0">
                <a:solidFill>
                  <a:srgbClr val="076138"/>
                </a:solidFill>
              </a:rPr>
              <a:t>thousand $ </a:t>
            </a:r>
            <a:r>
              <a:rPr lang="en-US" sz="2200" b="1" dirty="0">
                <a:solidFill>
                  <a:srgbClr val="076138"/>
                </a:solidFill>
              </a:rPr>
              <a:t>of output </a:t>
            </a:r>
            <a:endParaRPr lang="en-US" sz="2200" b="1" dirty="0" smtClean="0">
              <a:solidFill>
                <a:srgbClr val="076138"/>
              </a:solidFill>
            </a:endParaRPr>
          </a:p>
          <a:p>
            <a:pPr marL="0" indent="0"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  <a:buNone/>
            </a:pPr>
            <a:endParaRPr lang="en-US" sz="22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555352" y="73169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37392" y="1173739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Aluminium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188516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Iron and steel</a:t>
            </a:r>
            <a:endParaRPr lang="en-US" dirty="0"/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>
            <a:off x="1222624" y="916358"/>
            <a:ext cx="332728" cy="520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1"/>
          </p:cNvCxnSpPr>
          <p:nvPr/>
        </p:nvCxnSpPr>
        <p:spPr>
          <a:xfrm flipH="1">
            <a:off x="1744824" y="1358405"/>
            <a:ext cx="892568" cy="53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457936" y="2024215"/>
            <a:ext cx="425848" cy="286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15000" y="321057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Lumber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553200" y="3634517"/>
            <a:ext cx="0" cy="5071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12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44032" y="6453547"/>
            <a:ext cx="2133600" cy="365125"/>
          </a:xfrm>
        </p:spPr>
        <p:txBody>
          <a:bodyPr/>
          <a:lstStyle/>
          <a:p>
            <a:pPr>
              <a:defRPr/>
            </a:pPr>
            <a:fld id="{FCAEA639-0AD2-427F-8454-ED31C37C04B1}" type="slidenum">
              <a:rPr lang="en-US" smtClean="0">
                <a:solidFill>
                  <a:srgbClr val="076138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7613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9204"/>
            <a:ext cx="9144000" cy="6950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 flipV="1">
            <a:off x="847725" y="6644504"/>
            <a:ext cx="8001000" cy="36576"/>
          </a:xfrm>
          <a:prstGeom prst="rect">
            <a:avLst/>
          </a:prstGeom>
          <a:gradFill flip="none" rotWithShape="1">
            <a:gsLst>
              <a:gs pos="66000">
                <a:schemeClr val="accent1"/>
              </a:gs>
              <a:gs pos="1000">
                <a:schemeClr val="tx1"/>
              </a:gs>
              <a:gs pos="0">
                <a:schemeClr val="tx1"/>
              </a:gs>
              <a:gs pos="100000">
                <a:schemeClr val="bg1">
                  <a:lumMod val="10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6644504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2"/>
                </a:solidFill>
              </a:rPr>
              <a:t>http://</a:t>
            </a:r>
            <a:r>
              <a:rPr lang="en-US" sz="1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globalchange.mit.edu</a:t>
            </a:r>
            <a:r>
              <a:rPr lang="en-US" sz="1000" dirty="0" smtClean="0">
                <a:solidFill>
                  <a:schemeClr val="tx2"/>
                </a:solidFill>
              </a:rPr>
              <a:t>/ 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3648"/>
            <a:ext cx="9144000" cy="7488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2. Construction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184059"/>
              </p:ext>
            </p:extLst>
          </p:nvPr>
        </p:nvGraphicFramePr>
        <p:xfrm>
          <a:off x="355294" y="1313758"/>
          <a:ext cx="8331506" cy="2456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66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1606">
                  <a:extLst>
                    <a:ext uri="{9D8B030D-6E8A-4147-A177-3AD203B41FA5}">
                      <a16:colId xmlns:a16="http://schemas.microsoft.com/office/drawing/2014/main" xmlns="" val="1428883286"/>
                    </a:ext>
                  </a:extLst>
                </a:gridCol>
                <a:gridCol w="19316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31606">
                  <a:extLst>
                    <a:ext uri="{9D8B030D-6E8A-4147-A177-3AD203B41FA5}">
                      <a16:colId xmlns:a16="http://schemas.microsoft.com/office/drawing/2014/main" xmlns="" val="830348705"/>
                    </a:ext>
                  </a:extLst>
                </a:gridCol>
              </a:tblGrid>
              <a:tr h="810372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 substitution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Substitution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Change</a:t>
                      </a:r>
                      <a:r>
                        <a:rPr lang="en-US" sz="2000" baseline="0" dirty="0" smtClean="0"/>
                        <a:t> due to substitution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</a:t>
                      </a:r>
                      <a:r>
                        <a:rPr lang="en-US" sz="2000" b="0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price (2011$/tCO</a:t>
                      </a:r>
                      <a:r>
                        <a:rPr lang="en-US" sz="2000" b="0" i="0" u="none" strike="noStrike" baseline="-25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93.66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93.54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00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Change relative to</a:t>
                      </a:r>
                      <a:r>
                        <a:rPr lang="en-US" sz="2000" i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business as usual</a:t>
                      </a:r>
                      <a:endParaRPr lang="en-US" sz="2000" i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91440" marR="0" indent="-9144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82880" algn="l"/>
                        </a:tabLs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GDP, million 2011$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172,070 (-0.66%)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165,434 (-0.64%)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6,636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27170203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324802"/>
            <a:ext cx="8229600" cy="914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</a:pPr>
            <a:r>
              <a:rPr lang="en-US" sz="2400" dirty="0" smtClean="0"/>
              <a:t>Allowing substitution between lumber and other building materials (1) decreases the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price, and (2) increases GDP</a:t>
            </a:r>
            <a:endParaRPr lang="en-US" sz="2400" dirty="0"/>
          </a:p>
          <a:p>
            <a:pPr marL="457200" indent="-457200"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  <a:buFont typeface="+mj-lt"/>
              <a:buAutoNum type="arabicPeriod"/>
            </a:pPr>
            <a:endParaRPr lang="en-US" sz="2200" dirty="0" smtClean="0"/>
          </a:p>
          <a:p>
            <a:pPr marL="457200" indent="-457200"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  <a:buFont typeface="+mj-lt"/>
              <a:buAutoNum type="arabicPeriod"/>
            </a:pPr>
            <a:endParaRPr lang="en-US" sz="2200" dirty="0" smtClean="0"/>
          </a:p>
          <a:p>
            <a:pPr marL="0" indent="0"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  <a:buNone/>
            </a:pPr>
            <a:endParaRPr lang="en-US" sz="2200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3458" y="946200"/>
            <a:ext cx="8229600" cy="48018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  <a:buNone/>
            </a:pPr>
            <a:r>
              <a:rPr lang="en-US" sz="2200" b="1" dirty="0" smtClean="0">
                <a:solidFill>
                  <a:srgbClr val="076138"/>
                </a:solidFill>
              </a:rPr>
              <a:t>Economy-wide results, 2030</a:t>
            </a:r>
          </a:p>
          <a:p>
            <a:pPr marL="0" indent="0"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  <a:buNone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85897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46" y="566383"/>
            <a:ext cx="8663167" cy="629161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44032" y="6453547"/>
            <a:ext cx="2133600" cy="365125"/>
          </a:xfrm>
        </p:spPr>
        <p:txBody>
          <a:bodyPr/>
          <a:lstStyle/>
          <a:p>
            <a:pPr>
              <a:defRPr/>
            </a:pPr>
            <a:fld id="{FCAEA639-0AD2-427F-8454-ED31C37C04B1}" type="slidenum">
              <a:rPr lang="en-US" smtClean="0">
                <a:solidFill>
                  <a:srgbClr val="076138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76138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172863"/>
            <a:ext cx="8229600" cy="533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  <a:buNone/>
            </a:pPr>
            <a:r>
              <a:rPr lang="en-US" sz="2200" b="1" dirty="0" smtClean="0">
                <a:solidFill>
                  <a:srgbClr val="076138"/>
                </a:solidFill>
              </a:rPr>
              <a:t>Output changes in 2030 relative to the Business as Usual, %</a:t>
            </a:r>
          </a:p>
          <a:p>
            <a:pPr marL="0" indent="0"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  <a:buNone/>
            </a:pPr>
            <a:endParaRPr lang="en-US" sz="2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800600" y="1524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109978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Iron and steel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22214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Aluminium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15840" y="2655197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Construction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08810" y="337318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Lumber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52600" y="415873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Forestry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562243" y="1041803"/>
            <a:ext cx="0" cy="5071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4547003" y="1422803"/>
            <a:ext cx="0" cy="5071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4547003" y="2166515"/>
            <a:ext cx="0" cy="5071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4578709" y="2556659"/>
            <a:ext cx="0" cy="5071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3023003" y="3327803"/>
            <a:ext cx="0" cy="5071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2996797" y="4089803"/>
            <a:ext cx="0" cy="5071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56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44032" y="6453547"/>
            <a:ext cx="2133600" cy="365125"/>
          </a:xfrm>
        </p:spPr>
        <p:txBody>
          <a:bodyPr/>
          <a:lstStyle/>
          <a:p>
            <a:pPr>
              <a:defRPr/>
            </a:pPr>
            <a:fld id="{FCAEA639-0AD2-427F-8454-ED31C37C04B1}" type="slidenum">
              <a:rPr lang="en-US" smtClean="0">
                <a:solidFill>
                  <a:srgbClr val="076138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76138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3648"/>
            <a:ext cx="9144000" cy="7488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/>
              <a:t>Results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0" y="-2864"/>
            <a:ext cx="9144000" cy="6950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29988"/>
            <a:ext cx="9144000" cy="7488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2. </a:t>
            </a:r>
            <a:r>
              <a:rPr lang="en-US" sz="3200" dirty="0" smtClean="0"/>
              <a:t>Land use change</a:t>
            </a:r>
            <a:endParaRPr lang="en-US" sz="32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876301"/>
            <a:ext cx="8229600" cy="54905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</a:pPr>
            <a:r>
              <a:rPr lang="en-US" sz="2400" dirty="0" smtClean="0"/>
              <a:t>Production of biofuels and using more wood in construction raises land-use change </a:t>
            </a:r>
            <a:r>
              <a:rPr lang="en-US" sz="2400" dirty="0" smtClean="0"/>
              <a:t>issues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</a:pPr>
            <a:r>
              <a:rPr lang="en-US" sz="2400" dirty="0" smtClean="0"/>
              <a:t>Could </a:t>
            </a:r>
            <a:r>
              <a:rPr lang="en-US" sz="2400" dirty="0" smtClean="0"/>
              <a:t>increased demand for land lead to the loss of natural forests and ultimately an increase in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emissions?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</a:pPr>
            <a:r>
              <a:rPr lang="en-US" sz="2400" dirty="0" smtClean="0"/>
              <a:t>Winchester and Reilly (2015)* analyzed the environmental implications of a large-scale global biomass industry (~150 </a:t>
            </a:r>
            <a:r>
              <a:rPr lang="en-US" sz="2400" dirty="0" err="1" smtClean="0"/>
              <a:t>exajoules</a:t>
            </a:r>
            <a:r>
              <a:rPr lang="en-US" sz="2400" dirty="0" smtClean="0"/>
              <a:t> of primary bioenergy)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</a:pPr>
            <a:r>
              <a:rPr lang="en-US" sz="2400" dirty="0" smtClean="0"/>
              <a:t>Found that incenting bioenergy production lead to deforestation in regions that did not protect natural forests, but pricing emissions from land use change lead to afforestation</a:t>
            </a:r>
          </a:p>
          <a:p>
            <a:pPr marL="0" indent="0"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  <a:buNone/>
            </a:pPr>
            <a:endParaRPr lang="en-US" sz="1600" dirty="0" smtClean="0"/>
          </a:p>
          <a:p>
            <a:pPr marL="0" indent="0"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  <a:buNone/>
            </a:pPr>
            <a:r>
              <a:rPr lang="en-US" sz="1800" dirty="0" smtClean="0"/>
              <a:t>* </a:t>
            </a:r>
            <a:r>
              <a:rPr lang="en-US" sz="1800" dirty="0" smtClean="0"/>
              <a:t>Winchester</a:t>
            </a:r>
            <a:r>
              <a:rPr lang="en-US" sz="1800" dirty="0"/>
              <a:t>, N. and J.M. Reilly (2015). The feasibility, costs, and environmental implications of large-scale biomass energy, </a:t>
            </a:r>
            <a:r>
              <a:rPr lang="en-US" sz="1800" i="1" dirty="0"/>
              <a:t>Energy Economics</a:t>
            </a:r>
            <a:r>
              <a:rPr lang="en-US" sz="1800" dirty="0"/>
              <a:t>, 51, 188-203.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</a:pPr>
            <a:endParaRPr lang="en-US" sz="2400" dirty="0"/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</a:pPr>
            <a:endParaRPr lang="en-US" sz="2400" dirty="0"/>
          </a:p>
          <a:p>
            <a:pPr marL="0" indent="0"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  <a:buNone/>
            </a:pPr>
            <a:endParaRPr lang="en-US" sz="2400" dirty="0" smtClean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16769"/>
            <a:ext cx="838200" cy="7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59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44032" y="6453547"/>
            <a:ext cx="2133600" cy="365125"/>
          </a:xfrm>
        </p:spPr>
        <p:txBody>
          <a:bodyPr/>
          <a:lstStyle/>
          <a:p>
            <a:pPr>
              <a:defRPr/>
            </a:pPr>
            <a:fld id="{FCAEA639-0AD2-427F-8454-ED31C37C04B1}" type="slidenum">
              <a:rPr lang="en-US" smtClean="0">
                <a:solidFill>
                  <a:srgbClr val="076138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76138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3648"/>
            <a:ext cx="9144000" cy="7488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/>
              <a:t>Results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0" y="-2864"/>
            <a:ext cx="9144000" cy="6950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29988"/>
            <a:ext cx="9144000" cy="7488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2. </a:t>
            </a:r>
            <a:r>
              <a:rPr lang="en-US" sz="3200" dirty="0" smtClean="0"/>
              <a:t>Land use change</a:t>
            </a:r>
            <a:endParaRPr lang="en-US" sz="32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876301"/>
            <a:ext cx="8229600" cy="54905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</a:pPr>
            <a:r>
              <a:rPr lang="en-US" sz="2400" dirty="0" smtClean="0"/>
              <a:t>Production of biofuels and using more wood in construction raises land-use change issues?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</a:pPr>
            <a:r>
              <a:rPr lang="en-US" sz="2400" dirty="0" smtClean="0"/>
              <a:t>Could increased demand for land lead to the loss of natural forests and ultimately an increase in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emissions?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</a:pPr>
            <a:endParaRPr lang="en-US" sz="2400" dirty="0"/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</a:pPr>
            <a:endParaRPr lang="en-US" sz="2400" dirty="0"/>
          </a:p>
          <a:p>
            <a:pPr marL="0" indent="0"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  <a:buNone/>
            </a:pPr>
            <a:endParaRPr lang="en-US" sz="2400" dirty="0" smtClean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16769"/>
            <a:ext cx="838200" cy="7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32"/>
            <a:ext cx="9144000" cy="67531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0848" y="4530079"/>
            <a:ext cx="563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 price on emissions from land-use change</a:t>
            </a:r>
            <a:endParaRPr lang="en-US" sz="1600" dirty="0"/>
          </a:p>
        </p:txBody>
      </p:sp>
      <p:sp>
        <p:nvSpPr>
          <p:cNvPr id="4" name="Right Brace 3"/>
          <p:cNvSpPr/>
          <p:nvPr/>
        </p:nvSpPr>
        <p:spPr>
          <a:xfrm rot="5400000">
            <a:off x="3586655" y="1901455"/>
            <a:ext cx="294290" cy="5029200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47800" y="274419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Change in global land use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01144" y="180671"/>
            <a:ext cx="1828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Price on emissions from land use change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2674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44032" y="6453547"/>
            <a:ext cx="2133600" cy="365125"/>
          </a:xfrm>
        </p:spPr>
        <p:txBody>
          <a:bodyPr/>
          <a:lstStyle/>
          <a:p>
            <a:pPr>
              <a:defRPr/>
            </a:pPr>
            <a:fld id="{FCAEA639-0AD2-427F-8454-ED31C37C04B1}" type="slidenum">
              <a:rPr lang="en-US" smtClean="0">
                <a:solidFill>
                  <a:srgbClr val="076138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7613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9204"/>
            <a:ext cx="9144000" cy="6950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3648"/>
            <a:ext cx="9144000" cy="7488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/>
              <a:t>Outline</a:t>
            </a:r>
            <a:endParaRPr lang="en-US" sz="3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914400"/>
            <a:ext cx="8229600" cy="5562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  <a:buFont typeface="+mj-lt"/>
              <a:buAutoNum type="arabicPeriod"/>
            </a:pPr>
            <a:r>
              <a:rPr lang="en-US" sz="2800" dirty="0" smtClean="0">
                <a:cs typeface="Arial" pitchFamily="34" charset="0"/>
              </a:rPr>
              <a:t>Aviation</a:t>
            </a:r>
          </a:p>
          <a:p>
            <a:pPr marL="457200" indent="-457200"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  <a:buFont typeface="+mj-lt"/>
              <a:buAutoNum type="arabicPeriod"/>
            </a:pPr>
            <a:r>
              <a:rPr lang="en-US" sz="2800" dirty="0" smtClean="0">
                <a:cs typeface="Arial" pitchFamily="34" charset="0"/>
              </a:rPr>
              <a:t>Construction</a:t>
            </a:r>
          </a:p>
          <a:p>
            <a:pPr marL="457200" indent="-457200"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  <a:buFont typeface="+mj-lt"/>
              <a:buAutoNum type="arabicPeriod"/>
            </a:pPr>
            <a:r>
              <a:rPr lang="en-US" sz="2800" dirty="0" smtClean="0">
                <a:cs typeface="Arial" pitchFamily="34" charset="0"/>
              </a:rPr>
              <a:t>Land use change</a:t>
            </a:r>
          </a:p>
          <a:p>
            <a:pPr marL="457200" lvl="1" indent="0" eaLnBrk="1" hangingPunct="1">
              <a:lnSpc>
                <a:spcPct val="80000"/>
              </a:lnSpc>
              <a:buFont typeface="Arial" charset="0"/>
              <a:buNone/>
            </a:pPr>
            <a:endParaRPr lang="en-US" sz="2000" dirty="0" smtClean="0"/>
          </a:p>
          <a:p>
            <a:pPr marL="457200" indent="-457200" eaLnBrk="1" hangingPunct="1">
              <a:buClr>
                <a:srgbClr val="00B0F0"/>
              </a:buClr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19784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44032" y="6453547"/>
            <a:ext cx="2133600" cy="365125"/>
          </a:xfrm>
        </p:spPr>
        <p:txBody>
          <a:bodyPr/>
          <a:lstStyle/>
          <a:p>
            <a:pPr>
              <a:defRPr/>
            </a:pPr>
            <a:fld id="{FCAEA639-0AD2-427F-8454-ED31C37C04B1}" type="slidenum">
              <a:rPr lang="en-US" smtClean="0">
                <a:solidFill>
                  <a:srgbClr val="076138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7613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9204"/>
            <a:ext cx="9144000" cy="6950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3648"/>
            <a:ext cx="9144000" cy="7488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/>
              <a:t>Outline</a:t>
            </a:r>
            <a:endParaRPr lang="en-US" sz="3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914400"/>
            <a:ext cx="8229600" cy="5562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  <a:buFont typeface="+mj-lt"/>
              <a:buAutoNum type="arabicPeriod"/>
            </a:pPr>
            <a:r>
              <a:rPr lang="en-US" sz="2800" dirty="0" smtClean="0">
                <a:cs typeface="Arial" pitchFamily="34" charset="0"/>
              </a:rPr>
              <a:t>Aviation</a:t>
            </a:r>
          </a:p>
          <a:p>
            <a:pPr marL="457200" indent="-457200"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  <a:buFont typeface="+mj-lt"/>
              <a:buAutoNum type="arabicPeriod"/>
            </a:pPr>
            <a:r>
              <a:rPr lang="en-US" sz="2800" dirty="0" smtClean="0">
                <a:cs typeface="Arial" pitchFamily="34" charset="0"/>
              </a:rPr>
              <a:t>Construction</a:t>
            </a:r>
          </a:p>
          <a:p>
            <a:pPr marL="457200" indent="-457200"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  <a:buFont typeface="+mj-lt"/>
              <a:buAutoNum type="arabicPeriod"/>
            </a:pPr>
            <a:r>
              <a:rPr lang="en-US" sz="2800" dirty="0" smtClean="0">
                <a:cs typeface="Arial" pitchFamily="34" charset="0"/>
              </a:rPr>
              <a:t>Land use change</a:t>
            </a:r>
          </a:p>
          <a:p>
            <a:pPr marL="457200" lvl="1" indent="0" eaLnBrk="1" hangingPunct="1">
              <a:lnSpc>
                <a:spcPct val="80000"/>
              </a:lnSpc>
              <a:buFont typeface="Arial" charset="0"/>
              <a:buNone/>
            </a:pPr>
            <a:endParaRPr lang="en-US" sz="2000" dirty="0" smtClean="0"/>
          </a:p>
          <a:p>
            <a:pPr marL="457200" indent="-457200" eaLnBrk="1" hangingPunct="1">
              <a:buClr>
                <a:srgbClr val="00B0F0"/>
              </a:buClr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47306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44032" y="6453547"/>
            <a:ext cx="2133600" cy="365125"/>
          </a:xfrm>
        </p:spPr>
        <p:txBody>
          <a:bodyPr/>
          <a:lstStyle/>
          <a:p>
            <a:pPr>
              <a:defRPr/>
            </a:pPr>
            <a:fld id="{FCAEA639-0AD2-427F-8454-ED31C37C04B1}" type="slidenum">
              <a:rPr lang="en-US" smtClean="0">
                <a:solidFill>
                  <a:srgbClr val="076138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7613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9204"/>
            <a:ext cx="9144000" cy="6950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3648"/>
            <a:ext cx="9144000" cy="7488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/>
              <a:t>1. Aviation</a:t>
            </a:r>
            <a:endParaRPr lang="en-US" sz="2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914400"/>
            <a:ext cx="8229600" cy="5562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</a:pPr>
            <a:r>
              <a:rPr lang="en-US" sz="2400" dirty="0" smtClean="0">
                <a:cs typeface="Arial" pitchFamily="34" charset="0"/>
              </a:rPr>
              <a:t>Air passenger travel is expected to increase by 3.6</a:t>
            </a:r>
            <a:r>
              <a:rPr lang="en-US" sz="2400" dirty="0">
                <a:cs typeface="Arial" pitchFamily="34" charset="0"/>
              </a:rPr>
              <a:t>% </a:t>
            </a:r>
            <a:r>
              <a:rPr lang="en-US" sz="2400" dirty="0" smtClean="0">
                <a:cs typeface="Arial" pitchFamily="34" charset="0"/>
              </a:rPr>
              <a:t>per year over the next 20 year (IATA, 2017)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</a:pPr>
            <a:r>
              <a:rPr lang="en-US" sz="2400" dirty="0">
                <a:cs typeface="Arial" pitchFamily="34" charset="0"/>
              </a:rPr>
              <a:t>The global aviation industry aims to achieve carbon neutral growth by 2020 and reduce carbon dioxide (CO</a:t>
            </a:r>
            <a:r>
              <a:rPr lang="en-US" sz="2400" baseline="-25000" dirty="0">
                <a:cs typeface="Arial" pitchFamily="34" charset="0"/>
              </a:rPr>
              <a:t>2</a:t>
            </a:r>
            <a:r>
              <a:rPr lang="en-US" sz="2400" dirty="0">
                <a:cs typeface="Arial" pitchFamily="34" charset="0"/>
              </a:rPr>
              <a:t>) </a:t>
            </a:r>
            <a:r>
              <a:rPr lang="en-US" sz="2400" dirty="0" smtClean="0">
                <a:cs typeface="Arial" pitchFamily="34" charset="0"/>
              </a:rPr>
              <a:t>emissions by </a:t>
            </a:r>
            <a:r>
              <a:rPr lang="en-US" sz="2400" dirty="0">
                <a:cs typeface="Arial" pitchFamily="34" charset="0"/>
              </a:rPr>
              <a:t>50% relative </a:t>
            </a:r>
            <a:r>
              <a:rPr lang="en-US" sz="2400" dirty="0" smtClean="0">
                <a:cs typeface="Arial" pitchFamily="34" charset="0"/>
              </a:rPr>
              <a:t>to the </a:t>
            </a:r>
            <a:r>
              <a:rPr lang="en-US" sz="2400" dirty="0">
                <a:cs typeface="Arial" pitchFamily="34" charset="0"/>
              </a:rPr>
              <a:t>2005 </a:t>
            </a:r>
            <a:r>
              <a:rPr lang="en-US" sz="2400" dirty="0" smtClean="0">
                <a:cs typeface="Arial" pitchFamily="34" charset="0"/>
              </a:rPr>
              <a:t>level </a:t>
            </a:r>
            <a:r>
              <a:rPr lang="en-US" sz="2400" dirty="0">
                <a:cs typeface="Arial" pitchFamily="34" charset="0"/>
              </a:rPr>
              <a:t>by 2050 (IATA, 2009</a:t>
            </a:r>
            <a:r>
              <a:rPr lang="en-US" sz="2400" dirty="0" smtClean="0">
                <a:cs typeface="Arial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</a:pPr>
            <a:r>
              <a:rPr lang="en-US" sz="2400" dirty="0" smtClean="0">
                <a:cs typeface="Arial" pitchFamily="34" charset="0"/>
              </a:rPr>
              <a:t>Aviation biofuels present an avenue to reduce aviation emissions</a:t>
            </a:r>
            <a:endParaRPr lang="en-US" sz="2400" dirty="0">
              <a:cs typeface="Arial" pitchFamily="34" charset="0"/>
            </a:endParaRP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457200" lvl="1" indent="0" eaLnBrk="1" hangingPunct="1">
              <a:lnSpc>
                <a:spcPct val="80000"/>
              </a:lnSpc>
              <a:buFont typeface="Arial" charset="0"/>
              <a:buNone/>
            </a:pPr>
            <a:endParaRPr lang="en-US" sz="2400" dirty="0" smtClean="0"/>
          </a:p>
          <a:p>
            <a:pPr marL="457200" indent="-457200" eaLnBrk="1" hangingPunct="1">
              <a:buClr>
                <a:srgbClr val="00B0F0"/>
              </a:buClr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6887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44032" y="6453547"/>
            <a:ext cx="2133600" cy="365125"/>
          </a:xfrm>
        </p:spPr>
        <p:txBody>
          <a:bodyPr/>
          <a:lstStyle/>
          <a:p>
            <a:pPr>
              <a:defRPr/>
            </a:pPr>
            <a:fld id="{FCAEA639-0AD2-427F-8454-ED31C37C04B1}" type="slidenum">
              <a:rPr lang="en-US" smtClean="0">
                <a:solidFill>
                  <a:srgbClr val="076138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7613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9204"/>
            <a:ext cx="9144000" cy="6950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3648"/>
            <a:ext cx="9144000" cy="7488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/>
              <a:t>1. Aviation</a:t>
            </a:r>
            <a:endParaRPr lang="en-US" sz="28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1" t="23630" r="9678" b="15570"/>
          <a:stretch/>
        </p:blipFill>
        <p:spPr bwMode="auto">
          <a:xfrm>
            <a:off x="225272" y="1181631"/>
            <a:ext cx="8903488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54152" y="6110647"/>
            <a:ext cx="8229600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1400" i="1" dirty="0" smtClean="0"/>
              <a:t>Note:</a:t>
            </a:r>
            <a:r>
              <a:rPr lang="en-US" sz="1400" dirty="0" smtClean="0"/>
              <a:t> Schematic, indicative only.</a:t>
            </a:r>
          </a:p>
          <a:p>
            <a:pPr marL="5715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1400" i="1" dirty="0" smtClean="0"/>
              <a:t>Source</a:t>
            </a:r>
            <a:r>
              <a:rPr lang="en-US" sz="1400" dirty="0" smtClean="0"/>
              <a:t>: Air Transport Action Group (2010, p.4).</a:t>
            </a:r>
          </a:p>
          <a:p>
            <a:pPr marL="457200" lvl="1" indent="0" eaLnBrk="1" hangingPunct="1">
              <a:lnSpc>
                <a:spcPct val="90000"/>
              </a:lnSpc>
              <a:buFont typeface="Arial" charset="0"/>
              <a:buNone/>
            </a:pPr>
            <a:endParaRPr lang="en-US" sz="2000" dirty="0" smtClean="0"/>
          </a:p>
          <a:p>
            <a:pPr marL="457200" lvl="1" indent="0" eaLnBrk="1" hangingPunct="1">
              <a:lnSpc>
                <a:spcPct val="90000"/>
              </a:lnSpc>
              <a:buFont typeface="Arial" charset="0"/>
              <a:buNone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buClr>
                <a:srgbClr val="006600"/>
              </a:buClr>
            </a:pPr>
            <a:endParaRPr lang="en-US" sz="2000" dirty="0" smtClean="0"/>
          </a:p>
          <a:p>
            <a:pPr marL="457200" indent="-457200" eaLnBrk="1" hangingPunct="1"/>
            <a:endParaRPr lang="en-US" sz="2200" dirty="0" smtClean="0"/>
          </a:p>
          <a:p>
            <a:pPr marL="457200" indent="-457200" eaLnBrk="1" hangingPunct="1"/>
            <a:endParaRPr lang="en-US" sz="2200" dirty="0" smtClean="0"/>
          </a:p>
          <a:p>
            <a:pPr marL="457200" lvl="1" indent="0" eaLnBrk="1" hangingPunct="1">
              <a:lnSpc>
                <a:spcPct val="80000"/>
              </a:lnSpc>
              <a:buFont typeface="Arial" charset="0"/>
              <a:buNone/>
            </a:pPr>
            <a:endParaRPr lang="en-US" sz="2000" dirty="0" smtClean="0"/>
          </a:p>
          <a:p>
            <a:pPr marL="457200" indent="-457200" eaLnBrk="1" hangingPunct="1">
              <a:buClr>
                <a:srgbClr val="00B0F0"/>
              </a:buClr>
            </a:pPr>
            <a:endParaRPr lang="en-US" sz="2200" dirty="0" smtClean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793170"/>
            <a:ext cx="8077200" cy="7159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Emissions reduction roadmap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86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44032" y="6453547"/>
            <a:ext cx="2133600" cy="365125"/>
          </a:xfrm>
        </p:spPr>
        <p:txBody>
          <a:bodyPr/>
          <a:lstStyle/>
          <a:p>
            <a:pPr>
              <a:defRPr/>
            </a:pPr>
            <a:fld id="{FCAEA639-0AD2-427F-8454-ED31C37C04B1}" type="slidenum">
              <a:rPr lang="en-US" smtClean="0">
                <a:solidFill>
                  <a:srgbClr val="076138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7613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9204"/>
            <a:ext cx="9144000" cy="6950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3648"/>
            <a:ext cx="9144000" cy="7488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/>
              <a:t>1. Aviation</a:t>
            </a:r>
            <a:endParaRPr lang="en-US" sz="2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050592"/>
            <a:ext cx="8229600" cy="25345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</a:pPr>
            <a:r>
              <a:rPr lang="en-US" sz="2400" dirty="0" smtClean="0"/>
              <a:t>Biofuel </a:t>
            </a:r>
            <a:r>
              <a:rPr lang="en-US" sz="2400" dirty="0"/>
              <a:t>abatement costs depend on their price premium and lifecycle greenhouse gas emissions (measured in tons of CO</a:t>
            </a:r>
            <a:r>
              <a:rPr lang="en-US" sz="2400" baseline="-25000" dirty="0"/>
              <a:t>2</a:t>
            </a:r>
            <a:r>
              <a:rPr lang="en-US" sz="2400" dirty="0"/>
              <a:t> equivalent), relative to conventional jet fuel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</a:pPr>
            <a:r>
              <a:rPr lang="en-US" sz="2400" b="1" dirty="0"/>
              <a:t>Biofuels are an expensive emissions abatement option relative to market-based measures</a:t>
            </a:r>
            <a:endParaRPr lang="en-US" sz="2400" b="1" dirty="0">
              <a:cs typeface="Arial" pitchFamily="34" charset="0"/>
            </a:endParaRPr>
          </a:p>
          <a:p>
            <a:pPr marL="514350" lvl="1" indent="0" eaLnBrk="1" hangingPunct="1">
              <a:lnSpc>
                <a:spcPct val="90000"/>
              </a:lnSpc>
              <a:spcAft>
                <a:spcPts val="1000"/>
              </a:spcAft>
              <a:buClr>
                <a:srgbClr val="0D7105"/>
              </a:buClr>
              <a:buNone/>
            </a:pPr>
            <a:endParaRPr lang="en-US" sz="22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257087"/>
              </p:ext>
            </p:extLst>
          </p:nvPr>
        </p:nvGraphicFramePr>
        <p:xfrm>
          <a:off x="304800" y="1329778"/>
          <a:ext cx="8534400" cy="2241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1037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Fuel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Cost (2015$/gal.)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Biofuel price premium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kg of CO</a:t>
                      </a:r>
                      <a:r>
                        <a:rPr lang="en-US" sz="1600" baseline="-25000" dirty="0" smtClean="0"/>
                        <a:t>2</a:t>
                      </a:r>
                      <a:r>
                        <a:rPr lang="en-US" sz="1600" dirty="0" smtClean="0"/>
                        <a:t>e per gal.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Gallons</a:t>
                      </a:r>
                      <a:r>
                        <a:rPr lang="en-US" sz="1600" baseline="0" dirty="0" smtClean="0"/>
                        <a:t> per ton of abatement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Abatement cost (2015$/t)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45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Conventional jet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indent="-9144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82880" algn="l"/>
                        </a:tabLs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$1.07</a:t>
                      </a:r>
                      <a:endParaRPr lang="en-US" sz="160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indent="-9144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82880" algn="l"/>
                        </a:tabLs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indent="-914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182880" algn="l"/>
                        </a:tabLst>
                        <a:defRPr/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11.5</a:t>
                      </a:r>
                      <a:endParaRPr lang="en-US" sz="160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indent="-9144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82880" algn="l"/>
                        </a:tabLs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indent="-91440"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82880" algn="l"/>
                        </a:tabLs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dirty="0">
                        <a:effectLst/>
                        <a:latin typeface="+mn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45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HEFFA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$2.82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$1.75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4.8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149.3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$261.69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45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Fisher-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Trospch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$4.60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$3.53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120.5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$425.30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45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Advanced fermentation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$5.88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$4.81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109.9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$528.94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696200" y="2459478"/>
            <a:ext cx="990600" cy="11089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09600" y="859220"/>
            <a:ext cx="8077200" cy="71596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076138"/>
                </a:solidFill>
                <a:latin typeface="+mn-lt"/>
              </a:rPr>
              <a:t>Biofuel production and abatement costs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05968" y="3619142"/>
            <a:ext cx="8077200" cy="71596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600" i="1" dirty="0" smtClean="0">
                <a:latin typeface="+mn-lt"/>
              </a:rPr>
              <a:t>Source: </a:t>
            </a:r>
            <a:r>
              <a:rPr lang="en-US" sz="1600" dirty="0" smtClean="0">
                <a:latin typeface="+mn-lt"/>
              </a:rPr>
              <a:t>Author’s calculations </a:t>
            </a:r>
            <a:r>
              <a:rPr lang="en-US" sz="1600" dirty="0">
                <a:latin typeface="+mn-lt"/>
              </a:rPr>
              <a:t>based </a:t>
            </a:r>
            <a:r>
              <a:rPr lang="en-US" sz="1600" dirty="0" smtClean="0">
                <a:latin typeface="+mn-lt"/>
              </a:rPr>
              <a:t>on Winchester</a:t>
            </a:r>
            <a:r>
              <a:rPr lang="en-US" sz="1600" dirty="0">
                <a:latin typeface="+mn-lt"/>
              </a:rPr>
              <a:t>, N., R. Malina, M. Staples and S.R.H. Barrett (2015). The impact of advanced biofuels on aviation emissions and operations in the United States, </a:t>
            </a:r>
            <a:r>
              <a:rPr lang="en-US" sz="1600" i="1" dirty="0">
                <a:latin typeface="+mn-lt"/>
              </a:rPr>
              <a:t>Energy Economics</a:t>
            </a:r>
            <a:r>
              <a:rPr lang="en-US" sz="1600" dirty="0">
                <a:latin typeface="+mn-lt"/>
              </a:rPr>
              <a:t>, 49, 482-491</a:t>
            </a:r>
            <a:r>
              <a:rPr lang="en-US" sz="1600" b="1" dirty="0">
                <a:solidFill>
                  <a:srgbClr val="076138"/>
                </a:solidFill>
                <a:latin typeface="+mn-lt"/>
              </a:rPr>
              <a:t>.   </a:t>
            </a:r>
            <a:endParaRPr lang="en-US" sz="1600" b="1" dirty="0" smtClean="0">
              <a:solidFill>
                <a:srgbClr val="07613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958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44032" y="6453547"/>
            <a:ext cx="2133600" cy="365125"/>
          </a:xfrm>
        </p:spPr>
        <p:txBody>
          <a:bodyPr/>
          <a:lstStyle/>
          <a:p>
            <a:pPr>
              <a:defRPr/>
            </a:pPr>
            <a:fld id="{FCAEA639-0AD2-427F-8454-ED31C37C04B1}" type="slidenum">
              <a:rPr lang="en-US" smtClean="0">
                <a:solidFill>
                  <a:srgbClr val="076138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7613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9204"/>
            <a:ext cx="9144000" cy="6950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3648"/>
            <a:ext cx="9144000" cy="7488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/>
              <a:t>1. Aviation</a:t>
            </a:r>
            <a:endParaRPr lang="en-US" sz="2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5867400"/>
            <a:ext cx="8229600" cy="7057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  <a:buNone/>
            </a:pPr>
            <a:r>
              <a:rPr lang="en-US" sz="2200" dirty="0" smtClean="0"/>
              <a:t>Large reductions in the biofuel price premium and/or </a:t>
            </a:r>
            <a:r>
              <a:rPr lang="en-US" sz="2200" dirty="0" smtClean="0"/>
              <a:t>lifecycle (LC) </a:t>
            </a:r>
            <a:r>
              <a:rPr lang="en-US" sz="2200" dirty="0" smtClean="0"/>
              <a:t>CO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emissions are needed for biofuels to compete with market-based measures</a:t>
            </a:r>
            <a:endParaRPr lang="en-US" sz="2200" dirty="0" smtClean="0">
              <a:cs typeface="Arial" pitchFamily="34" charset="0"/>
            </a:endParaRPr>
          </a:p>
          <a:p>
            <a:pPr marL="457200" lvl="1" indent="0"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  <a:buNone/>
            </a:pPr>
            <a:endParaRPr lang="en-US" sz="1800" dirty="0"/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</a:pPr>
            <a:endParaRPr lang="en-US" sz="2200" dirty="0"/>
          </a:p>
          <a:p>
            <a:pPr marL="514350" lvl="1" indent="0" eaLnBrk="1" hangingPunct="1">
              <a:lnSpc>
                <a:spcPct val="90000"/>
              </a:lnSpc>
              <a:spcAft>
                <a:spcPts val="1000"/>
              </a:spcAft>
              <a:buClr>
                <a:srgbClr val="0D7105"/>
              </a:buClr>
              <a:buNone/>
            </a:pP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772" y="772510"/>
            <a:ext cx="6368455" cy="496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44032" y="6453547"/>
            <a:ext cx="2133600" cy="365125"/>
          </a:xfrm>
        </p:spPr>
        <p:txBody>
          <a:bodyPr/>
          <a:lstStyle/>
          <a:p>
            <a:pPr>
              <a:defRPr/>
            </a:pPr>
            <a:fld id="{FCAEA639-0AD2-427F-8454-ED31C37C04B1}" type="slidenum">
              <a:rPr lang="en-US" smtClean="0">
                <a:solidFill>
                  <a:srgbClr val="076138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7613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9204"/>
            <a:ext cx="9144000" cy="6950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3648"/>
            <a:ext cx="9144000" cy="7488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/>
              <a:t>1. Aviation</a:t>
            </a:r>
            <a:endParaRPr lang="en-US" sz="2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990600"/>
            <a:ext cx="8229600" cy="52015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</a:pPr>
            <a:r>
              <a:rPr lang="en-US" sz="2400" dirty="0" smtClean="0">
                <a:cs typeface="Arial" pitchFamily="34" charset="0"/>
              </a:rPr>
              <a:t>Current efforts to meet aviation emissions targets focus on purchasing emissions credits from other sectors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</a:pPr>
            <a:r>
              <a:rPr lang="en-US" sz="2200" dirty="0" smtClean="0"/>
              <a:t>The </a:t>
            </a:r>
            <a:r>
              <a:rPr lang="en-US" sz="2200" dirty="0"/>
              <a:t>39th </a:t>
            </a:r>
            <a:r>
              <a:rPr lang="en-US" sz="2200" dirty="0" smtClean="0"/>
              <a:t>Assembly of the </a:t>
            </a:r>
            <a:r>
              <a:rPr lang="en-US" sz="2200" dirty="0"/>
              <a:t>International Civil Aviation </a:t>
            </a:r>
            <a:r>
              <a:rPr lang="en-US" sz="2200" dirty="0" smtClean="0"/>
              <a:t>Organization (ICAO) agreed </a:t>
            </a:r>
            <a:r>
              <a:rPr lang="en-US" sz="2200" dirty="0"/>
              <a:t>to a </a:t>
            </a:r>
            <a:r>
              <a:rPr lang="en-US" sz="2200" dirty="0" smtClean="0"/>
              <a:t>market-based </a:t>
            </a:r>
            <a:r>
              <a:rPr lang="en-US" sz="2200" dirty="0"/>
              <a:t>measure known as the </a:t>
            </a:r>
            <a:r>
              <a:rPr lang="en-US" sz="2200" b="1" dirty="0"/>
              <a:t>Carbon Offsetting and Reduction Scheme for International Aviation (CORSIA)</a:t>
            </a:r>
            <a:r>
              <a:rPr lang="en-US" sz="2200" dirty="0"/>
              <a:t> in </a:t>
            </a:r>
            <a:r>
              <a:rPr lang="en-US" sz="2200" dirty="0" smtClean="0"/>
              <a:t>2016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</a:pPr>
            <a:r>
              <a:rPr lang="en-US" sz="2200" b="1" dirty="0" smtClean="0"/>
              <a:t>Issue: </a:t>
            </a:r>
            <a:r>
              <a:rPr lang="en-US" sz="2200" dirty="0" smtClean="0"/>
              <a:t>The </a:t>
            </a:r>
            <a:r>
              <a:rPr lang="en-US" sz="2200" dirty="0"/>
              <a:t>offset system proposed by </a:t>
            </a:r>
            <a:r>
              <a:rPr lang="en-US" sz="2200" dirty="0" smtClean="0"/>
              <a:t>ICAO </a:t>
            </a:r>
            <a:r>
              <a:rPr lang="en-US" sz="2200" dirty="0"/>
              <a:t>does not provide appropriate incentives to reduce emissions (and is not the least cost way to achieve carbon neutral growth</a:t>
            </a:r>
            <a:r>
              <a:rPr lang="en-US" sz="2200" dirty="0" smtClean="0"/>
              <a:t>)</a:t>
            </a:r>
          </a:p>
          <a:p>
            <a:pPr lvl="1"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</a:pPr>
            <a:r>
              <a:rPr lang="en-US" sz="2000" dirty="0">
                <a:cs typeface="Arial" pitchFamily="34" charset="0"/>
              </a:rPr>
              <a:t>As the quantity of offsets each airline has to purchase is based on industry-wide emissions, the incentive for an airline to reduce emissions is very </a:t>
            </a:r>
            <a:r>
              <a:rPr lang="en-US" sz="2000" dirty="0" smtClean="0">
                <a:cs typeface="Arial" pitchFamily="34" charset="0"/>
              </a:rPr>
              <a:t>small</a:t>
            </a:r>
            <a:endParaRPr lang="en-US" sz="2200" dirty="0"/>
          </a:p>
          <a:p>
            <a:pPr marL="514350" lvl="1" indent="0" eaLnBrk="1" hangingPunct="1">
              <a:lnSpc>
                <a:spcPct val="90000"/>
              </a:lnSpc>
              <a:spcAft>
                <a:spcPts val="1000"/>
              </a:spcAft>
              <a:buClr>
                <a:srgbClr val="0D7105"/>
              </a:buClr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4403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44032" y="6453547"/>
            <a:ext cx="2133600" cy="365125"/>
          </a:xfrm>
        </p:spPr>
        <p:txBody>
          <a:bodyPr/>
          <a:lstStyle/>
          <a:p>
            <a:pPr>
              <a:defRPr/>
            </a:pPr>
            <a:fld id="{FCAEA639-0AD2-427F-8454-ED31C37C04B1}" type="slidenum">
              <a:rPr lang="en-US" smtClean="0">
                <a:solidFill>
                  <a:srgbClr val="076138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7613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9204"/>
            <a:ext cx="9144000" cy="6950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3648"/>
            <a:ext cx="9144000" cy="7488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/>
              <a:t>1. Aviation</a:t>
            </a:r>
            <a:endParaRPr lang="en-US" sz="2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6078941"/>
            <a:ext cx="8229600" cy="3247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</a:pPr>
            <a:r>
              <a:rPr lang="en-US" sz="2400" dirty="0" smtClean="0">
                <a:cs typeface="Arial" pitchFamily="34" charset="0"/>
              </a:rPr>
              <a:t>Offset requirements for each ton of additionally emissions are </a:t>
            </a:r>
            <a:r>
              <a:rPr lang="en-US" sz="2400" dirty="0" smtClean="0">
                <a:cs typeface="Arial" pitchFamily="34" charset="0"/>
              </a:rPr>
              <a:t>initially much </a:t>
            </a:r>
            <a:r>
              <a:rPr lang="en-US" sz="2400" dirty="0" smtClean="0">
                <a:cs typeface="Arial" pitchFamily="34" charset="0"/>
              </a:rPr>
              <a:t>less than </a:t>
            </a:r>
            <a:r>
              <a:rPr lang="en-US" sz="2400" dirty="0" smtClean="0">
                <a:cs typeface="Arial" pitchFamily="34" charset="0"/>
              </a:rPr>
              <a:t>one</a:t>
            </a:r>
            <a:endParaRPr lang="en-US" sz="2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48082"/>
            <a:ext cx="6370140" cy="466344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09600" y="802314"/>
            <a:ext cx="8077200" cy="71596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300" b="1" dirty="0">
                <a:solidFill>
                  <a:srgbClr val="076138"/>
                </a:solidFill>
                <a:latin typeface="+mn-lt"/>
              </a:rPr>
              <a:t>Additional airline offset requirements due to a one-unit increase in CO</a:t>
            </a:r>
            <a:r>
              <a:rPr lang="en-US" sz="2300" b="1" baseline="-25000" dirty="0">
                <a:solidFill>
                  <a:srgbClr val="076138"/>
                </a:solidFill>
                <a:latin typeface="+mn-lt"/>
              </a:rPr>
              <a:t>2</a:t>
            </a:r>
            <a:r>
              <a:rPr lang="en-US" sz="2300" b="1" dirty="0">
                <a:solidFill>
                  <a:srgbClr val="076138"/>
                </a:solidFill>
                <a:latin typeface="+mn-lt"/>
              </a:rPr>
              <a:t> emissions for alternative airline emissions </a:t>
            </a:r>
            <a:r>
              <a:rPr lang="en-US" sz="2300" b="1" dirty="0" smtClean="0">
                <a:solidFill>
                  <a:srgbClr val="076138"/>
                </a:solidFill>
                <a:latin typeface="+mn-lt"/>
              </a:rPr>
              <a:t>shares</a:t>
            </a:r>
            <a:r>
              <a:rPr lang="en-US" sz="2400" b="1" dirty="0" smtClean="0">
                <a:solidFill>
                  <a:srgbClr val="076138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284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44032" y="6453547"/>
            <a:ext cx="2133600" cy="365125"/>
          </a:xfrm>
        </p:spPr>
        <p:txBody>
          <a:bodyPr/>
          <a:lstStyle/>
          <a:p>
            <a:pPr>
              <a:defRPr/>
            </a:pPr>
            <a:fld id="{FCAEA639-0AD2-427F-8454-ED31C37C04B1}" type="slidenum">
              <a:rPr lang="en-US" smtClean="0">
                <a:solidFill>
                  <a:srgbClr val="076138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7613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9204"/>
            <a:ext cx="9144000" cy="6950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3648"/>
            <a:ext cx="9144000" cy="7488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/>
              <a:t>1. Aviation</a:t>
            </a:r>
            <a:endParaRPr lang="en-US" sz="2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990600"/>
            <a:ext cx="8229600" cy="52015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</a:pPr>
            <a:r>
              <a:rPr lang="en-US" sz="2200" dirty="0" smtClean="0"/>
              <a:t>Winchester (2017)* </a:t>
            </a:r>
            <a:r>
              <a:rPr lang="en-US" sz="2200" dirty="0"/>
              <a:t>outlines a benchmark </a:t>
            </a:r>
            <a:r>
              <a:rPr lang="en-US" sz="2200" dirty="0" smtClean="0"/>
              <a:t>CO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intensity </a:t>
            </a:r>
            <a:r>
              <a:rPr lang="en-US" sz="2200" dirty="0"/>
              <a:t>system with tradable permits </a:t>
            </a:r>
            <a:r>
              <a:rPr lang="en-US" sz="2200" dirty="0" smtClean="0"/>
              <a:t>that </a:t>
            </a:r>
            <a:r>
              <a:rPr lang="en-US" sz="2200" dirty="0"/>
              <a:t>will incent in-sector </a:t>
            </a:r>
            <a:r>
              <a:rPr lang="en-US" sz="2200" dirty="0" smtClean="0"/>
              <a:t>all emission </a:t>
            </a:r>
            <a:r>
              <a:rPr lang="en-US" sz="2200" dirty="0"/>
              <a:t>abatement </a:t>
            </a:r>
            <a:r>
              <a:rPr lang="en-US" sz="2200" dirty="0" smtClean="0"/>
              <a:t>options </a:t>
            </a:r>
            <a:r>
              <a:rPr lang="en-US" sz="2200" dirty="0"/>
              <a:t>that cost less than the social cost of </a:t>
            </a:r>
            <a:r>
              <a:rPr lang="en-US" sz="2200" dirty="0" smtClean="0"/>
              <a:t>carbon, and can operate concurrently with the CORSIA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</a:pPr>
            <a:endParaRPr lang="en-US" sz="2200" dirty="0"/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</a:pPr>
            <a:endParaRPr lang="en-US" sz="2200" dirty="0" smtClean="0"/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</a:pPr>
            <a:endParaRPr lang="en-US" sz="2200" dirty="0"/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</a:pPr>
            <a:endParaRPr lang="en-US" sz="2200" dirty="0" smtClean="0"/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</a:pPr>
            <a:endParaRPr lang="en-US" sz="2200" dirty="0"/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</a:pPr>
            <a:endParaRPr lang="en-US" sz="2200" dirty="0" smtClean="0"/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</a:pPr>
            <a:endParaRPr lang="en-US" sz="2200" dirty="0" smtClean="0"/>
          </a:p>
          <a:p>
            <a:pPr marL="0" indent="0"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  <a:buNone/>
            </a:pPr>
            <a:r>
              <a:rPr lang="en-US" sz="1600" dirty="0" smtClean="0"/>
              <a:t>* Winchester, N. (2017). A </a:t>
            </a:r>
            <a:r>
              <a:rPr lang="en-US" sz="1600" dirty="0"/>
              <a:t>Win-Win Solution to Abate Aviation CO2 </a:t>
            </a:r>
            <a:r>
              <a:rPr lang="en-US" sz="1600" dirty="0" smtClean="0"/>
              <a:t>Emissions, MIT JPSPGC Report 318</a:t>
            </a:r>
            <a:r>
              <a:rPr lang="en-US" sz="1600" dirty="0"/>
              <a:t>. (</a:t>
            </a: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globalchange.mit.edu/publication/16754</a:t>
            </a:r>
            <a:r>
              <a:rPr lang="en-US" sz="1600" dirty="0" smtClean="0"/>
              <a:t>)</a:t>
            </a:r>
            <a:endParaRPr lang="en-US" sz="1600" dirty="0"/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076138"/>
              </a:buClr>
            </a:pPr>
            <a:endParaRPr lang="en-US" sz="2200" dirty="0"/>
          </a:p>
          <a:p>
            <a:pPr marL="514350" lvl="1" indent="0" eaLnBrk="1" hangingPunct="1">
              <a:lnSpc>
                <a:spcPct val="90000"/>
              </a:lnSpc>
              <a:spcAft>
                <a:spcPts val="1000"/>
              </a:spcAft>
              <a:buClr>
                <a:srgbClr val="0D7105"/>
              </a:buClr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2165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45928</TotalTime>
  <Words>1101</Words>
  <Application>Microsoft Office PowerPoint</Application>
  <PresentationFormat>On-screen Show (4:3)</PresentationFormat>
  <Paragraphs>198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Georgia</vt:lpstr>
      <vt:lpstr>Times</vt:lpstr>
      <vt:lpstr>Times New Roman</vt:lpstr>
      <vt:lpstr>Verdana</vt:lpstr>
      <vt:lpstr>Office Theme</vt:lpstr>
      <vt:lpstr>Market Cost of Renewable Jet Fuel Adoption in the 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Your User Name</dc:creator>
  <cp:lastModifiedBy>Niven Winchester</cp:lastModifiedBy>
  <cp:revision>2089</cp:revision>
  <cp:lastPrinted>2017-08-09T14:54:57Z</cp:lastPrinted>
  <dcterms:created xsi:type="dcterms:W3CDTF">2010-12-04T17:29:24Z</dcterms:created>
  <dcterms:modified xsi:type="dcterms:W3CDTF">2018-03-16T04:20:33Z</dcterms:modified>
</cp:coreProperties>
</file>